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7" r:id="rId3"/>
    <p:sldId id="271" r:id="rId4"/>
    <p:sldId id="272" r:id="rId5"/>
    <p:sldId id="323" r:id="rId6"/>
    <p:sldId id="299" r:id="rId7"/>
    <p:sldId id="304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294" r:id="rId17"/>
    <p:sldId id="288" r:id="rId18"/>
    <p:sldId id="295" r:id="rId19"/>
    <p:sldId id="301" r:id="rId20"/>
    <p:sldId id="322" r:id="rId21"/>
    <p:sldId id="300" r:id="rId22"/>
    <p:sldId id="302" r:id="rId23"/>
    <p:sldId id="324" r:id="rId24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711"/>
    <a:srgbClr val="0505BB"/>
    <a:srgbClr val="CC0000"/>
    <a:srgbClr val="FF0000"/>
    <a:srgbClr val="009900"/>
    <a:srgbClr val="F2F2F2"/>
    <a:srgbClr val="336600"/>
    <a:srgbClr val="FF66CC"/>
    <a:srgbClr val="FFCC66"/>
    <a:srgbClr val="FB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92" autoAdjust="0"/>
  </p:normalViewPr>
  <p:slideViewPr>
    <p:cSldViewPr>
      <p:cViewPr>
        <p:scale>
          <a:sx n="66" d="100"/>
          <a:sy n="66" d="100"/>
        </p:scale>
        <p:origin x="-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2676"/>
    </p:cViewPr>
  </p:sorterViewPr>
  <p:notesViewPr>
    <p:cSldViewPr>
      <p:cViewPr varScale="1">
        <p:scale>
          <a:sx n="81" d="100"/>
          <a:sy n="81" d="100"/>
        </p:scale>
        <p:origin x="-195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58" y="1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232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58" y="9378232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C695C-0993-49D2-87F0-EDCAFE7BC5C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16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58" y="1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03" y="4690269"/>
            <a:ext cx="5437271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232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58" y="9378232"/>
            <a:ext cx="294573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EF1BBB-B0EA-4D0A-924D-FEE8527E5E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29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51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810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11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2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166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709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41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457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082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089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0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822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03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856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304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85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55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833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20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4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72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31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1BBB-B0EA-4D0A-924D-FEE8527E5EF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70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E57665-9F30-4D79-8B71-F23C881003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A2B0E-CE43-4A73-A152-869DF2B25EB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09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22C0D-F235-444B-AE4A-4C06C67250C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52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90A38-658C-4546-9A25-5E92AF0A25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48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92563"/>
          </a:xfrm>
        </p:spPr>
        <p:txBody>
          <a:bodyPr/>
          <a:lstStyle>
            <a:lvl2pPr>
              <a:defRPr>
                <a:solidFill>
                  <a:srgbClr val="336600"/>
                </a:solidFill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19CC6-CD5E-4061-8CCD-26DF204382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76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FD1FC-7946-44DC-9D17-29034A87F32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0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325D-06BD-46E5-AED5-EE7CDED93C1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04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96E00-E9F4-4C54-8411-BA3352EB2CC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" y="6197671"/>
            <a:ext cx="314494" cy="5406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22"/>
          <a:stretch/>
        </p:blipFill>
        <p:spPr>
          <a:xfrm>
            <a:off x="813376" y="6197671"/>
            <a:ext cx="469677" cy="540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6F33-D5C3-41E2-949A-2308805FBB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Rechteck 2"/>
          <p:cNvSpPr/>
          <p:nvPr userDrawn="1"/>
        </p:nvSpPr>
        <p:spPr>
          <a:xfrm>
            <a:off x="472167" y="1628800"/>
            <a:ext cx="1363529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97118-B1AC-45E9-8C1C-990CD9FD5931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" y="6197671"/>
            <a:ext cx="314494" cy="5406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22"/>
          <a:stretch/>
        </p:blipFill>
        <p:spPr>
          <a:xfrm>
            <a:off x="813376" y="6197671"/>
            <a:ext cx="469677" cy="5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9B25-C32A-4272-9DFF-56107F4FDB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1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Sinnvoll Leben 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C7EFF-2500-40AC-B107-87198D6A3E6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97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3375"/>
                    </a14:imgEffect>
                    <a14:imgEffect>
                      <a14:saturation sat="7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53"/>
          <a:stretch/>
        </p:blipFill>
        <p:spPr bwMode="auto">
          <a:xfrm>
            <a:off x="970014" y="449791"/>
            <a:ext cx="7202386" cy="61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06F33-D5C3-41E2-949A-2308805FBBE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" y="6197671"/>
            <a:ext cx="314494" cy="54063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22"/>
          <a:stretch/>
        </p:blipFill>
        <p:spPr>
          <a:xfrm>
            <a:off x="813376" y="6197671"/>
            <a:ext cx="469677" cy="5406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99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99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4152" y="5733256"/>
            <a:ext cx="1695832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88640"/>
            <a:ext cx="6659835" cy="1042432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de-DE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Nachhaltig leben &amp;  arbeiten</a:t>
            </a:r>
          </a:p>
          <a:p>
            <a:pPr algn="r">
              <a:spcBef>
                <a:spcPts val="0"/>
              </a:spcBef>
            </a:pPr>
            <a:r>
              <a:rPr lang="de-DE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Fokus</a:t>
            </a:r>
          </a:p>
          <a:p>
            <a:pPr algn="r">
              <a:spcBef>
                <a:spcPts val="0"/>
              </a:spcBef>
            </a:pPr>
            <a:r>
              <a:rPr lang="de-DE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2014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-4152" y="6503162"/>
            <a:ext cx="3135992" cy="276999"/>
          </a:xfrm>
          <a:prstGeom prst="rect">
            <a:avLst/>
          </a:prstGeom>
          <a:solidFill>
            <a:srgbClr val="F2F2F2">
              <a:alpha val="63137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dirty="0"/>
              <a:t>Erstellt von Andreas Luttmer-Bensmann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539" r="15732" b="28702"/>
          <a:stretch/>
        </p:blipFill>
        <p:spPr>
          <a:xfrm>
            <a:off x="2279431" y="676448"/>
            <a:ext cx="4765383" cy="582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Verteilungsfrage muss zu einer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der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zentralen Fragen gemacht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werden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Mehr Verteilungsgerechtigkeit herstellen: Umverteilung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von unten nach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oben beenden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Umverteilung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des erwirtschafteten Reichtums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Steuergerechtigkeit durch Steuerpolitik zugunsten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unterer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und mittlerer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Einkommen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0" y="1628800"/>
            <a:ext cx="153375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Menschenwürdiges Leben für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jeden Menschen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ermöglichen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Recht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auf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Einkommen Entkoppelung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von Erwerbsarbeit und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sozialer Sicherung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Neue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Konzepte sozialer Sicherung:</a:t>
            </a:r>
          </a:p>
          <a:p>
            <a:pPr marL="723900" lvl="1" indent="-447675">
              <a:spcBef>
                <a:spcPct val="20000"/>
              </a:spcBef>
              <a:buFont typeface="Symbol" pitchFamily="18" charset="2"/>
              <a:buChar char="-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Garantiertes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Grundeinkommen</a:t>
            </a:r>
          </a:p>
          <a:p>
            <a:pPr marL="723900" lvl="1" indent="-447675">
              <a:spcBef>
                <a:spcPct val="20000"/>
              </a:spcBef>
              <a:buFont typeface="Symbol" pitchFamily="18" charset="2"/>
              <a:buChar char="-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Rentenmodell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„Solidarische Alterssicherung“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5" y="1628800"/>
            <a:ext cx="1295625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Stärkung regionaler Produktion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Regionale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ermarktung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Ausrichtung an den Bedürfnissen der Menschen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Bezug zwischen Produkt, Produzent und Verwerter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5" y="1628800"/>
            <a:ext cx="1474505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Bürgerschaftlichen und </a:t>
            </a:r>
            <a:r>
              <a:rPr lang="de-DE" sz="2800" dirty="0" err="1" smtClean="0">
                <a:solidFill>
                  <a:schemeClr val="accent2"/>
                </a:solidFill>
                <a:latin typeface="+mn-lt"/>
              </a:rPr>
              <a:t>gemeinwesenbezogenes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Engagement stärken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Mitgestaltung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und Teilhabe aller </a:t>
            </a:r>
            <a:r>
              <a:rPr lang="de-DE" sz="2800" dirty="0" err="1" smtClean="0">
                <a:solidFill>
                  <a:schemeClr val="accent2"/>
                </a:solidFill>
                <a:latin typeface="+mn-lt"/>
              </a:rPr>
              <a:t>BürgerInnen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Vorrang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der „Politikmuster“ von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unten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Bürgerschaftliche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Netzwerke sind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Basis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und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politisches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Fundament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4" y="1628800"/>
            <a:ext cx="1474506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Prinzip der Nachhaltigkeit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Schonung der Umwelt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Vermeidung von Verschwendung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Ausrichtung der Arbeit auf ökologische Verträglichkeit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1" y="1628800"/>
            <a:ext cx="1245579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6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Sinnvollen Gestaltung des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menschlichen Lebens	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Leben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jenseits der Erwerbsarbeit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:</a:t>
            </a:r>
            <a:br>
              <a:rPr lang="de-DE" sz="2800" dirty="0" smtClean="0">
                <a:solidFill>
                  <a:schemeClr val="accent2"/>
                </a:solidFill>
                <a:latin typeface="+mn-lt"/>
              </a:rPr>
            </a:b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„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Leben ist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mehr,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als für Geld zu arbeiten!“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Freie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Verfügung über Zeit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Erhalt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und Ausbau von gemeinsamen Zeiten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Zeiten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von Feier, Spiel und Muße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0" y="1640594"/>
            <a:ext cx="1533750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1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Haltestellen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7544" y="2133600"/>
            <a:ext cx="8219256" cy="39925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Symbol des Leitantrages 2012-2015</a:t>
            </a:r>
            <a:br>
              <a:rPr lang="de-DE" dirty="0"/>
            </a:br>
            <a:r>
              <a:rPr lang="de-DE" dirty="0"/>
              <a:t>Anregung zum:</a:t>
            </a:r>
          </a:p>
          <a:p>
            <a:pPr lvl="1"/>
            <a:r>
              <a:rPr lang="de-DE" dirty="0"/>
              <a:t>Anhalten</a:t>
            </a:r>
          </a:p>
          <a:p>
            <a:pPr lvl="1"/>
            <a:r>
              <a:rPr lang="de-DE" dirty="0"/>
              <a:t>Aussteigen</a:t>
            </a:r>
          </a:p>
          <a:p>
            <a:pPr lvl="1"/>
            <a:r>
              <a:rPr lang="de-DE" dirty="0"/>
              <a:t>Umschauen</a:t>
            </a:r>
          </a:p>
          <a:p>
            <a:pPr lvl="1"/>
            <a:r>
              <a:rPr lang="de-DE" dirty="0"/>
              <a:t>Handeln</a:t>
            </a:r>
          </a:p>
          <a:p>
            <a:pPr lvl="1"/>
            <a:r>
              <a:rPr lang="de-DE" dirty="0"/>
              <a:t>Umsteigen</a:t>
            </a:r>
          </a:p>
          <a:p>
            <a:pPr lvl="1"/>
            <a:r>
              <a:rPr lang="de-DE" dirty="0"/>
              <a:t>Einsteigen</a:t>
            </a:r>
          </a:p>
          <a:p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2002271" cy="3750921"/>
          </a:xfrm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6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Zentrale Haltestellen 2014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Arbeits- und Lesebuch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Bildungsarbeit im Verband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Katholikentag in Regensburg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Betriebsrats- und Europawahlen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Aktionswoche</a:t>
            </a:r>
          </a:p>
          <a:p>
            <a:pPr marL="809625" indent="-809625">
              <a:spcBef>
                <a:spcPts val="0"/>
              </a:spcBef>
              <a:spcAft>
                <a:spcPts val="1200"/>
              </a:spcAft>
              <a:buSzPct val="180000"/>
              <a:buBlip>
                <a:blip r:embed="rId3"/>
              </a:buBlip>
            </a:pPr>
            <a:r>
              <a:rPr lang="de-DE" dirty="0" smtClean="0"/>
              <a:t>Größtes </a:t>
            </a:r>
            <a:r>
              <a:rPr lang="de-DE" dirty="0" err="1" smtClean="0"/>
              <a:t>SinnPuzzle</a:t>
            </a:r>
            <a:r>
              <a:rPr lang="de-DE" dirty="0" smtClean="0"/>
              <a:t> der Welt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481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Aktions- und Lesebuch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5987008" cy="3992563"/>
          </a:xfrm>
        </p:spPr>
        <p:txBody>
          <a:bodyPr/>
          <a:lstStyle/>
          <a:p>
            <a:r>
              <a:rPr lang="de-DE" dirty="0"/>
              <a:t>Engagement für die Tätigkeitsgesellschaft</a:t>
            </a:r>
          </a:p>
          <a:p>
            <a:pPr lvl="1"/>
            <a:r>
              <a:rPr lang="de-DE" dirty="0"/>
              <a:t>Praxiserfahrung in einzelne </a:t>
            </a:r>
            <a:r>
              <a:rPr lang="de-DE" dirty="0" smtClean="0"/>
              <a:t>Elementen der Tätigkeitsgesellschaft</a:t>
            </a:r>
            <a:endParaRPr lang="de-DE" sz="2000" dirty="0"/>
          </a:p>
          <a:p>
            <a:pPr lvl="1"/>
            <a:r>
              <a:rPr lang="de-DE" dirty="0"/>
              <a:t>Reflexion: Warum ist das für mich sinnvoll?</a:t>
            </a:r>
          </a:p>
          <a:p>
            <a:r>
              <a:rPr lang="de-DE" dirty="0"/>
              <a:t>Biblische und spirituelle Impulse</a:t>
            </a:r>
          </a:p>
          <a:p>
            <a:r>
              <a:rPr lang="de-DE" dirty="0"/>
              <a:t>Sinnerfahrungen von Menschen</a:t>
            </a:r>
          </a:p>
          <a:p>
            <a:r>
              <a:rPr lang="de-DE" dirty="0"/>
              <a:t>Impulse für Gruppen und einzelne  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52843"/>
            <a:chOff x="498037" y="2411570"/>
            <a:chExt cx="1133525" cy="355284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75" b="77348" l="71864" r="990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59" b="21004"/>
            <a:stretch/>
          </p:blipFill>
          <p:spPr>
            <a:xfrm>
              <a:off x="561938" y="3255621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2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Bildungsarbeit im Verband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2856"/>
            <a:ext cx="5987008" cy="3992563"/>
          </a:xfrm>
        </p:spPr>
        <p:txBody>
          <a:bodyPr/>
          <a:lstStyle/>
          <a:p>
            <a:r>
              <a:rPr lang="de-DE" dirty="0" smtClean="0"/>
              <a:t>Vorschlag für Bildungsveranstaltung</a:t>
            </a:r>
          </a:p>
          <a:p>
            <a:pPr lvl="1"/>
            <a:r>
              <a:rPr lang="de-DE" dirty="0" smtClean="0"/>
              <a:t>Was ist Tätigkeitsgesellschaft</a:t>
            </a:r>
          </a:p>
          <a:p>
            <a:pPr lvl="1"/>
            <a:r>
              <a:rPr lang="de-DE" dirty="0" smtClean="0"/>
              <a:t>Wie können wir Tätigkeitsgesellschaft verwirklichen</a:t>
            </a:r>
          </a:p>
          <a:p>
            <a:pPr lvl="1"/>
            <a:r>
              <a:rPr lang="de-DE" dirty="0" smtClean="0"/>
              <a:t>Wo lebe ich sinnvoll</a:t>
            </a:r>
          </a:p>
          <a:p>
            <a:r>
              <a:rPr lang="de-DE" dirty="0" smtClean="0"/>
              <a:t>Bereitstellung von Materialien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98037" y="2411570"/>
            <a:ext cx="1133525" cy="3541492"/>
            <a:chOff x="498037" y="2411570"/>
            <a:chExt cx="1133525" cy="3541492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97" b="98925" l="0" r="764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" y="3244270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3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Verbandsschwerpunkt 2012-2015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" y="1556792"/>
            <a:ext cx="4937761" cy="4680520"/>
          </a:xfrm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4032448" cy="4497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2012 Klug Kaufen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2013 Richtig Steuern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2014 Sinnvoll Leben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 smtClean="0"/>
              <a:t>2015 Gut Wirtschaften</a:t>
            </a:r>
            <a:endParaRPr lang="de-DE" b="1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0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Katholikentag in Regensburg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5987008" cy="3992563"/>
          </a:xfrm>
        </p:spPr>
        <p:txBody>
          <a:bodyPr/>
          <a:lstStyle/>
          <a:p>
            <a:r>
              <a:rPr lang="de-DE" dirty="0" smtClean="0"/>
              <a:t>28. Mai – 1. Juni 2014 </a:t>
            </a:r>
            <a:br>
              <a:rPr lang="de-DE" dirty="0" smtClean="0"/>
            </a:br>
            <a:r>
              <a:rPr lang="de-DE" dirty="0" smtClean="0"/>
              <a:t>Motto: „Mit Christus Brücken bauen“</a:t>
            </a:r>
          </a:p>
          <a:p>
            <a:pPr lvl="1"/>
            <a:r>
              <a:rPr lang="de-DE" dirty="0" smtClean="0"/>
              <a:t>Stand der KAB mit wechselndem Programm zum Thema</a:t>
            </a:r>
          </a:p>
          <a:p>
            <a:pPr lvl="1"/>
            <a:r>
              <a:rPr lang="de-DE" dirty="0" smtClean="0"/>
              <a:t>Arbeitnehmergottesdienst</a:t>
            </a:r>
          </a:p>
          <a:p>
            <a:pPr lvl="1"/>
            <a:r>
              <a:rPr lang="de-DE" dirty="0" smtClean="0"/>
              <a:t>Treffpunkt für KAB-Mitglieder</a:t>
            </a:r>
          </a:p>
          <a:p>
            <a:pPr lvl="1"/>
            <a:r>
              <a:rPr lang="de-DE" dirty="0" smtClean="0"/>
              <a:t>Mitwirkung im Programm des Katholikentages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52843"/>
            <a:chOff x="498037" y="2411570"/>
            <a:chExt cx="1133525" cy="3552843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62" b="97849" l="1240" r="962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938" y="3255621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7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Betriebsrats- und Europawahlen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6444208" cy="3992563"/>
          </a:xfrm>
        </p:spPr>
        <p:txBody>
          <a:bodyPr/>
          <a:lstStyle/>
          <a:p>
            <a:r>
              <a:rPr lang="de-DE" dirty="0" smtClean="0"/>
              <a:t>Betriebsratswahlen März – Mai 2014</a:t>
            </a:r>
          </a:p>
          <a:p>
            <a:r>
              <a:rPr lang="de-DE" dirty="0" smtClean="0"/>
              <a:t>Europawahl 25. Mai 2014</a:t>
            </a:r>
          </a:p>
          <a:p>
            <a:pPr lvl="1"/>
            <a:r>
              <a:rPr lang="de-DE" dirty="0" smtClean="0"/>
              <a:t>Sinn von Wahlen</a:t>
            </a:r>
          </a:p>
          <a:p>
            <a:pPr lvl="1"/>
            <a:r>
              <a:rPr lang="de-DE" dirty="0" smtClean="0"/>
              <a:t>demokratische Beteiligung </a:t>
            </a:r>
          </a:p>
          <a:p>
            <a:pPr lvl="2"/>
            <a:r>
              <a:rPr lang="de-DE" dirty="0" smtClean="0"/>
              <a:t>im Betriebe</a:t>
            </a:r>
          </a:p>
          <a:p>
            <a:pPr lvl="2"/>
            <a:r>
              <a:rPr lang="de-DE" dirty="0" smtClean="0"/>
              <a:t>in Europa</a:t>
            </a:r>
          </a:p>
          <a:p>
            <a:pPr lvl="1"/>
            <a:r>
              <a:rPr lang="de-DE" dirty="0" smtClean="0"/>
              <a:t>„Stimme erheben, nicht abgeben“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41492"/>
            <a:chOff x="498037" y="2411570"/>
            <a:chExt cx="1133525" cy="3541492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97" b="98925" l="0" r="764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" y="3244270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6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Aktionswoche 2014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6336704" cy="3992563"/>
          </a:xfrm>
        </p:spPr>
        <p:txBody>
          <a:bodyPr/>
          <a:lstStyle/>
          <a:p>
            <a:pPr lvl="1"/>
            <a:r>
              <a:rPr lang="de-DE" dirty="0" smtClean="0"/>
              <a:t>Befragungen/Gespräche vor </a:t>
            </a:r>
            <a:r>
              <a:rPr lang="de-DE" dirty="0"/>
              <a:t>Ort zum Thema „Wo erlebst Du Sinn</a:t>
            </a:r>
            <a:r>
              <a:rPr lang="de-DE" dirty="0" smtClean="0"/>
              <a:t>?“</a:t>
            </a:r>
          </a:p>
          <a:p>
            <a:pPr lvl="2"/>
            <a:r>
              <a:rPr lang="de-DE" dirty="0" smtClean="0"/>
              <a:t>Erstellung von Puzzleteilen mit Kernaussage und Bild</a:t>
            </a:r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SinnWelten</a:t>
            </a:r>
            <a:r>
              <a:rPr lang="de-DE" dirty="0" smtClean="0"/>
              <a:t>“ - Ausstellungen auf Orts-, Bezirks-, Diözesanebene mit:</a:t>
            </a:r>
          </a:p>
          <a:p>
            <a:pPr lvl="2"/>
            <a:r>
              <a:rPr lang="de-DE" dirty="0" smtClean="0"/>
              <a:t>Präsentation der gesammelten Puzzleteile</a:t>
            </a:r>
          </a:p>
          <a:p>
            <a:pPr lvl="2"/>
            <a:r>
              <a:rPr lang="de-DE" dirty="0" smtClean="0"/>
              <a:t>Präsentation </a:t>
            </a:r>
            <a:r>
              <a:rPr lang="de-DE" dirty="0" err="1" smtClean="0"/>
              <a:t>derTätigkeitsgesellschaft</a:t>
            </a:r>
            <a:endParaRPr lang="de-DE" dirty="0" smtClean="0"/>
          </a:p>
          <a:p>
            <a:pPr lvl="2"/>
            <a:r>
              <a:rPr lang="de-DE" dirty="0" smtClean="0"/>
              <a:t>Gottesdienst</a:t>
            </a:r>
          </a:p>
          <a:p>
            <a:pPr lvl="2"/>
            <a:r>
              <a:rPr lang="de-DE" dirty="0" smtClean="0"/>
              <a:t>Gespräche </a:t>
            </a:r>
            <a:r>
              <a:rPr lang="de-DE" dirty="0"/>
              <a:t>mit Politiker/‐</a:t>
            </a:r>
            <a:r>
              <a:rPr lang="de-DE" dirty="0" smtClean="0"/>
              <a:t>innen</a:t>
            </a:r>
          </a:p>
          <a:p>
            <a:pPr lvl="2"/>
            <a:r>
              <a:rPr lang="de-DE" dirty="0" smtClean="0"/>
              <a:t>Kulturakzenten</a:t>
            </a:r>
          </a:p>
          <a:p>
            <a:pPr lvl="2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52843"/>
            <a:chOff x="498037" y="2411570"/>
            <a:chExt cx="1133525" cy="3552843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762" b="97849" l="1240" r="962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938" y="3255621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3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Haltestelle</a:t>
            </a:r>
            <a:br>
              <a:rPr lang="de-DE" sz="3600" dirty="0" smtClean="0"/>
            </a:br>
            <a:r>
              <a:rPr lang="de-DE" sz="3600" dirty="0" smtClean="0"/>
              <a:t>Größtes </a:t>
            </a:r>
            <a:r>
              <a:rPr lang="de-DE" sz="3600" dirty="0" err="1" smtClean="0"/>
              <a:t>SinnPuzzle</a:t>
            </a:r>
            <a:r>
              <a:rPr lang="de-DE" sz="3600" dirty="0" smtClean="0"/>
              <a:t> der Welt</a:t>
            </a:r>
            <a:endParaRPr lang="de-DE" sz="3600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2699792" y="2133600"/>
            <a:ext cx="6048672" cy="3992563"/>
          </a:xfrm>
        </p:spPr>
        <p:txBody>
          <a:bodyPr/>
          <a:lstStyle/>
          <a:p>
            <a:r>
              <a:rPr lang="de-DE" dirty="0" smtClean="0"/>
              <a:t>15. November 2014</a:t>
            </a:r>
          </a:p>
          <a:p>
            <a:pPr lvl="1"/>
            <a:r>
              <a:rPr lang="de-DE" dirty="0"/>
              <a:t>Bundeszentrale Aktion</a:t>
            </a:r>
          </a:p>
          <a:p>
            <a:pPr lvl="1"/>
            <a:r>
              <a:rPr lang="de-DE" dirty="0" smtClean="0"/>
              <a:t>Zusammenführung aller erstellten Puzzleteile</a:t>
            </a:r>
          </a:p>
          <a:p>
            <a:pPr lvl="1"/>
            <a:r>
              <a:rPr lang="de-DE" dirty="0" smtClean="0"/>
              <a:t>Öffentlichkeitswirksamer Ort</a:t>
            </a:r>
            <a:r>
              <a:rPr lang="de-DE" dirty="0"/>
              <a:t> </a:t>
            </a:r>
            <a:r>
              <a:rPr lang="de-DE" dirty="0" smtClean="0"/>
              <a:t>(noch offen)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98037" y="2411570"/>
            <a:ext cx="1133525" cy="3541492"/>
            <a:chOff x="498037" y="2411570"/>
            <a:chExt cx="1133525" cy="3541492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2180">
              <a:off x="498037" y="2411570"/>
              <a:ext cx="1133525" cy="2078299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97" b="98925" l="0" r="764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" y="3244270"/>
              <a:ext cx="1005724" cy="270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3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Grundannahmen Nachhaltigkeit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960663" y="5805264"/>
            <a:ext cx="511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Nachhaltigkeitsdreieck</a:t>
            </a:r>
            <a:endParaRPr lang="de-DE" sz="2800" b="1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02060" y="1412776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Nachhaltigkeit heißt:</a:t>
            </a:r>
          </a:p>
          <a:p>
            <a:pPr algn="ctr"/>
            <a:r>
              <a:rPr lang="de-DE" sz="2400" b="1" dirty="0" smtClean="0"/>
              <a:t>Ökonomie – Ökologie – Soziales</a:t>
            </a:r>
            <a:br>
              <a:rPr lang="de-DE" sz="2400" b="1" dirty="0" smtClean="0"/>
            </a:br>
            <a:r>
              <a:rPr lang="de-DE" sz="2400" b="1" dirty="0" smtClean="0"/>
              <a:t>im Gleichgewicht</a:t>
            </a:r>
            <a:endParaRPr lang="de-DE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"/>
          <a:stretch/>
        </p:blipFill>
        <p:spPr bwMode="auto">
          <a:xfrm>
            <a:off x="600456" y="2653148"/>
            <a:ext cx="7067888" cy="30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Grundannahmen Nachhaltigkeit</a:t>
            </a:r>
            <a:endParaRPr lang="de-DE" sz="36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sp>
        <p:nvSpPr>
          <p:cNvPr id="3" name="Inhaltsplatzhalter 1"/>
          <p:cNvSpPr txBox="1">
            <a:spLocks/>
          </p:cNvSpPr>
          <p:nvPr/>
        </p:nvSpPr>
        <p:spPr>
          <a:xfrm>
            <a:off x="523999" y="1467341"/>
            <a:ext cx="7920880" cy="121096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99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9933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DE" sz="2800" dirty="0" smtClean="0"/>
              <a:t>„Was kommt, soll so sein, dass es bleiben kann.“ </a:t>
            </a:r>
            <a:r>
              <a:rPr lang="de-DE" sz="1200" dirty="0" smtClean="0"/>
              <a:t>(G. Bachmann, Generalsekretär des Rates für Nachhaltige Entwicklung)</a:t>
            </a:r>
            <a:endParaRPr lang="de-DE" sz="2800" dirty="0"/>
          </a:p>
        </p:txBody>
      </p:sp>
      <p:pic>
        <p:nvPicPr>
          <p:cNvPr id="4" name="Grafik 3" descr="DSCN07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86" y="2348880"/>
            <a:ext cx="5009454" cy="375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9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Sinnvoll leben</a:t>
            </a:r>
            <a:br>
              <a:rPr lang="de-DE" dirty="0" smtClean="0"/>
            </a:br>
            <a:r>
              <a:rPr lang="de-DE" dirty="0" smtClean="0"/>
              <a:t>in zwei Dimensionen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Sinnvoll Leben 2014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1713"/>
            <a:ext cx="2348236" cy="22851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2491713"/>
            <a:ext cx="1245949" cy="214186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7544" y="4653136"/>
            <a:ext cx="3985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DE" sz="2800" kern="0" dirty="0">
                <a:solidFill>
                  <a:srgbClr val="DA1F28"/>
                </a:solidFill>
                <a:latin typeface="Arial"/>
              </a:rPr>
              <a:t>Lebe ich mein persönliches Leben sinnvoll?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99992" y="4653136"/>
            <a:ext cx="3930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DE" sz="2800" kern="0" dirty="0">
                <a:solidFill>
                  <a:srgbClr val="DA1F28"/>
                </a:solidFill>
                <a:latin typeface="Arial"/>
              </a:rPr>
              <a:t>Leben wir </a:t>
            </a:r>
            <a:r>
              <a:rPr lang="de-DE" sz="2800" kern="0" dirty="0" smtClean="0">
                <a:solidFill>
                  <a:srgbClr val="DA1F28"/>
                </a:solidFill>
                <a:latin typeface="Arial"/>
              </a:rPr>
              <a:t/>
            </a:r>
            <a:br>
              <a:rPr lang="de-DE" sz="2800" kern="0" dirty="0" smtClean="0">
                <a:solidFill>
                  <a:srgbClr val="DA1F28"/>
                </a:solidFill>
                <a:latin typeface="Arial"/>
              </a:rPr>
            </a:br>
            <a:r>
              <a:rPr lang="de-DE" sz="2800" kern="0" dirty="0" smtClean="0">
                <a:solidFill>
                  <a:srgbClr val="DA1F28"/>
                </a:solidFill>
                <a:latin typeface="Arial"/>
              </a:rPr>
              <a:t>als Verband</a:t>
            </a:r>
            <a:br>
              <a:rPr lang="de-DE" sz="2800" kern="0" dirty="0" smtClean="0">
                <a:solidFill>
                  <a:srgbClr val="DA1F28"/>
                </a:solidFill>
                <a:latin typeface="Arial"/>
              </a:rPr>
            </a:br>
            <a:r>
              <a:rPr lang="de-DE" sz="2800" kern="0" dirty="0" smtClean="0">
                <a:solidFill>
                  <a:srgbClr val="DA1F28"/>
                </a:solidFill>
                <a:latin typeface="Arial"/>
              </a:rPr>
              <a:t>sinnvoll</a:t>
            </a:r>
            <a:r>
              <a:rPr lang="de-DE" sz="2800" kern="0" dirty="0">
                <a:solidFill>
                  <a:srgbClr val="DA1F28"/>
                </a:solidFill>
                <a:latin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1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Leitgedanken 2014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16016" y="1370335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9900"/>
                </a:solidFill>
              </a:rPr>
              <a:t>Was uns die Zukunft weist:</a:t>
            </a:r>
          </a:p>
          <a:p>
            <a:r>
              <a:rPr lang="de-DE" sz="2400" dirty="0" smtClean="0">
                <a:solidFill>
                  <a:schemeClr val="accent2"/>
                </a:solidFill>
              </a:rPr>
              <a:t>Vision Tätigkeitsgesellschaft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" name="Zierrahmen 2"/>
          <p:cNvSpPr/>
          <p:nvPr/>
        </p:nvSpPr>
        <p:spPr>
          <a:xfrm>
            <a:off x="755576" y="4725144"/>
            <a:ext cx="4320480" cy="1299592"/>
          </a:xfrm>
          <a:prstGeom prst="plaque">
            <a:avLst>
              <a:gd name="adj" fmla="val 316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73160" y="5520680"/>
            <a:ext cx="4284000" cy="572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67991" y="4842892"/>
            <a:ext cx="4104456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9900"/>
                </a:solidFill>
              </a:rPr>
              <a:t>Was uns trägt: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c</a:t>
            </a:r>
            <a:r>
              <a:rPr lang="de-DE" sz="2400" dirty="0" smtClean="0">
                <a:solidFill>
                  <a:schemeClr val="accent2"/>
                </a:solidFill>
              </a:rPr>
              <a:t>hristliches Menschenbild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>
                <a:solidFill>
                  <a:schemeClr val="accent2"/>
                </a:solidFill>
              </a:rPr>
              <a:t>verbandliche Spiritualität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718" y="1484784"/>
            <a:ext cx="3384196" cy="329322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073862" y="2144004"/>
            <a:ext cx="3257182" cy="2658360"/>
            <a:chOff x="5073862" y="2144004"/>
            <a:chExt cx="3257182" cy="2658360"/>
          </a:xfrm>
        </p:grpSpPr>
        <p:sp>
          <p:nvSpPr>
            <p:cNvPr id="12" name="Rechteck 9"/>
            <p:cNvSpPr/>
            <p:nvPr/>
          </p:nvSpPr>
          <p:spPr>
            <a:xfrm>
              <a:off x="6163081" y="2866828"/>
              <a:ext cx="1286338" cy="1051085"/>
            </a:xfrm>
            <a:custGeom>
              <a:avLst/>
              <a:gdLst/>
              <a:ahLst/>
              <a:cxnLst/>
              <a:rect l="l" t="t" r="r" b="b"/>
              <a:pathLst>
                <a:path w="2308299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2005707" y="1140160"/>
                    <a:pt x="2307109" y="667547"/>
                    <a:pt x="2308299" y="1203328"/>
                  </a:cubicBezTo>
                  <a:cubicBezTo>
                    <a:pt x="2308695" y="1820865"/>
                    <a:pt x="2004912" y="1305074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lnTo>
                    <a:pt x="1943026" y="2298789"/>
                  </a:lnTo>
                  <a:lnTo>
                    <a:pt x="1225228" y="2298391"/>
                  </a:lnTo>
                  <a:cubicBezTo>
                    <a:pt x="1072654" y="2238397"/>
                    <a:pt x="1653866" y="1938758"/>
                    <a:pt x="1027584" y="1938823"/>
                  </a:cubicBezTo>
                  <a:cubicBezTo>
                    <a:pt x="414413" y="1937633"/>
                    <a:pt x="920441" y="2238398"/>
                    <a:pt x="748979" y="2298392"/>
                  </a:cubicBezTo>
                  <a:lnTo>
                    <a:pt x="0" y="2298789"/>
                  </a:lnTo>
                  <a:lnTo>
                    <a:pt x="0" y="1494466"/>
                  </a:lnTo>
                  <a:cubicBezTo>
                    <a:pt x="64809" y="1318737"/>
                    <a:pt x="360431" y="1812448"/>
                    <a:pt x="360040" y="1203257"/>
                  </a:cubicBezTo>
                  <a:cubicBezTo>
                    <a:pt x="358862" y="673022"/>
                    <a:pt x="63656" y="1130413"/>
                    <a:pt x="0" y="1016092"/>
                  </a:cubicBez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FFFF99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Sinn des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Lebens</a:t>
              </a:r>
            </a:p>
          </p:txBody>
        </p:sp>
        <p:sp>
          <p:nvSpPr>
            <p:cNvPr id="13" name="Rechteck 9"/>
            <p:cNvSpPr/>
            <p:nvPr/>
          </p:nvSpPr>
          <p:spPr>
            <a:xfrm>
              <a:off x="7246528" y="2866828"/>
              <a:ext cx="1084198" cy="1051085"/>
            </a:xfrm>
            <a:custGeom>
              <a:avLst/>
              <a:gdLst>
                <a:gd name="connsiteX0" fmla="*/ 1028774 w 1945564"/>
                <a:gd name="connsiteY0" fmla="*/ 4 h 2304186"/>
                <a:gd name="connsiteX1" fmla="*/ 1226418 w 1945564"/>
                <a:gd name="connsiteY1" fmla="*/ 359572 h 2304186"/>
                <a:gd name="connsiteX2" fmla="*/ 1944216 w 1945564"/>
                <a:gd name="connsiteY2" fmla="*/ 359970 h 2304186"/>
                <a:gd name="connsiteX3" fmla="*/ 1945556 w 1945564"/>
                <a:gd name="connsiteY3" fmla="*/ 1012829 h 2304186"/>
                <a:gd name="connsiteX4" fmla="*/ 1944761 w 1945564"/>
                <a:gd name="connsiteY4" fmla="*/ 1501779 h 2304186"/>
                <a:gd name="connsiteX5" fmla="*/ 1944216 w 1945564"/>
                <a:gd name="connsiteY5" fmla="*/ 2304186 h 2304186"/>
                <a:gd name="connsiteX6" fmla="*/ 1943037 w 1945564"/>
                <a:gd name="connsiteY6" fmla="*/ 2304186 h 2304186"/>
                <a:gd name="connsiteX7" fmla="*/ 1943026 w 1945564"/>
                <a:gd name="connsiteY7" fmla="*/ 2298789 h 2304186"/>
                <a:gd name="connsiteX8" fmla="*/ 1225228 w 1945564"/>
                <a:gd name="connsiteY8" fmla="*/ 2298391 h 2304186"/>
                <a:gd name="connsiteX9" fmla="*/ 1027584 w 1945564"/>
                <a:gd name="connsiteY9" fmla="*/ 1938823 h 2304186"/>
                <a:gd name="connsiteX10" fmla="*/ 748979 w 1945564"/>
                <a:gd name="connsiteY10" fmla="*/ 2298392 h 2304186"/>
                <a:gd name="connsiteX11" fmla="*/ 0 w 1945564"/>
                <a:gd name="connsiteY11" fmla="*/ 2298789 h 2304186"/>
                <a:gd name="connsiteX12" fmla="*/ 0 w 1945564"/>
                <a:gd name="connsiteY12" fmla="*/ 1494466 h 2304186"/>
                <a:gd name="connsiteX13" fmla="*/ 360040 w 1945564"/>
                <a:gd name="connsiteY13" fmla="*/ 1203257 h 2304186"/>
                <a:gd name="connsiteX14" fmla="*/ 0 w 1945564"/>
                <a:gd name="connsiteY14" fmla="*/ 1016092 h 2304186"/>
                <a:gd name="connsiteX15" fmla="*/ 0 w 1945564"/>
                <a:gd name="connsiteY15" fmla="*/ 359970 h 2304186"/>
                <a:gd name="connsiteX16" fmla="*/ 750169 w 1945564"/>
                <a:gd name="connsiteY16" fmla="*/ 359573 h 2304186"/>
                <a:gd name="connsiteX17" fmla="*/ 1028774 w 1945564"/>
                <a:gd name="connsiteY17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45564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1945647" y="1203130"/>
                    <a:pt x="1944984" y="1286553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cubicBezTo>
                    <a:pt x="1072654" y="2238397"/>
                    <a:pt x="1653866" y="1938758"/>
                    <a:pt x="1027584" y="1938823"/>
                  </a:cubicBezTo>
                  <a:cubicBezTo>
                    <a:pt x="414413" y="1937633"/>
                    <a:pt x="920441" y="2238398"/>
                    <a:pt x="748979" y="2298392"/>
                  </a:cubicBezTo>
                  <a:lnTo>
                    <a:pt x="0" y="2298789"/>
                  </a:lnTo>
                  <a:lnTo>
                    <a:pt x="0" y="1494466"/>
                  </a:lnTo>
                  <a:cubicBezTo>
                    <a:pt x="64809" y="1318737"/>
                    <a:pt x="360431" y="1812448"/>
                    <a:pt x="360040" y="1203257"/>
                  </a:cubicBezTo>
                  <a:cubicBezTo>
                    <a:pt x="358862" y="673022"/>
                    <a:pt x="63656" y="1130413"/>
                    <a:pt x="0" y="1016092"/>
                  </a:cubicBez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E646A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Soziale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	Sicher-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	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heit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Rechteck 9"/>
            <p:cNvSpPr/>
            <p:nvPr/>
          </p:nvSpPr>
          <p:spPr>
            <a:xfrm>
              <a:off x="5076979" y="2866861"/>
              <a:ext cx="1286338" cy="1051085"/>
            </a:xfrm>
            <a:custGeom>
              <a:avLst/>
              <a:gdLst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1027584 w 2308299"/>
                <a:gd name="connsiteY10" fmla="*/ 1938823 h 2304186"/>
                <a:gd name="connsiteX11" fmla="*/ 748979 w 2308299"/>
                <a:gd name="connsiteY11" fmla="*/ 2298392 h 2304186"/>
                <a:gd name="connsiteX12" fmla="*/ 0 w 2308299"/>
                <a:gd name="connsiteY12" fmla="*/ 2298789 h 2304186"/>
                <a:gd name="connsiteX13" fmla="*/ 0 w 2308299"/>
                <a:gd name="connsiteY13" fmla="*/ 1494466 h 2304186"/>
                <a:gd name="connsiteX14" fmla="*/ 0 w 2308299"/>
                <a:gd name="connsiteY14" fmla="*/ 1016092 h 2304186"/>
                <a:gd name="connsiteX15" fmla="*/ 0 w 2308299"/>
                <a:gd name="connsiteY15" fmla="*/ 359970 h 2304186"/>
                <a:gd name="connsiteX16" fmla="*/ 750169 w 2308299"/>
                <a:gd name="connsiteY16" fmla="*/ 359573 h 2304186"/>
                <a:gd name="connsiteX17" fmla="*/ 1028774 w 2308299"/>
                <a:gd name="connsiteY17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08299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2005707" y="1140160"/>
                    <a:pt x="2307109" y="667547"/>
                    <a:pt x="2308299" y="1203328"/>
                  </a:cubicBezTo>
                  <a:cubicBezTo>
                    <a:pt x="2308695" y="1820865"/>
                    <a:pt x="2004912" y="1305074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cubicBezTo>
                    <a:pt x="1072654" y="2238397"/>
                    <a:pt x="1653866" y="1938758"/>
                    <a:pt x="1027584" y="1938823"/>
                  </a:cubicBezTo>
                  <a:cubicBezTo>
                    <a:pt x="414413" y="1937633"/>
                    <a:pt x="920441" y="2238398"/>
                    <a:pt x="748979" y="2298392"/>
                  </a:cubicBezTo>
                  <a:lnTo>
                    <a:pt x="0" y="2298789"/>
                  </a:lnTo>
                  <a:lnTo>
                    <a:pt x="0" y="1494466"/>
                  </a:lnTo>
                  <a:lnTo>
                    <a:pt x="0" y="1016092"/>
                  </a:ln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232F9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Verteilungs-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gerechtig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-</a:t>
              </a:r>
            </a:p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keit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Rechteck 9"/>
            <p:cNvSpPr/>
            <p:nvPr/>
          </p:nvSpPr>
          <p:spPr>
            <a:xfrm>
              <a:off x="5076979" y="3751279"/>
              <a:ext cx="1286338" cy="1051085"/>
            </a:xfrm>
            <a:custGeom>
              <a:avLst/>
              <a:gdLst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748979 w 2308299"/>
                <a:gd name="connsiteY10" fmla="*/ 2298392 h 2304186"/>
                <a:gd name="connsiteX11" fmla="*/ 0 w 2308299"/>
                <a:gd name="connsiteY11" fmla="*/ 2298789 h 2304186"/>
                <a:gd name="connsiteX12" fmla="*/ 0 w 2308299"/>
                <a:gd name="connsiteY12" fmla="*/ 1494466 h 2304186"/>
                <a:gd name="connsiteX13" fmla="*/ 360040 w 2308299"/>
                <a:gd name="connsiteY13" fmla="*/ 1203257 h 2304186"/>
                <a:gd name="connsiteX14" fmla="*/ 0 w 2308299"/>
                <a:gd name="connsiteY14" fmla="*/ 1016092 h 2304186"/>
                <a:gd name="connsiteX15" fmla="*/ 0 w 2308299"/>
                <a:gd name="connsiteY15" fmla="*/ 359970 h 2304186"/>
                <a:gd name="connsiteX16" fmla="*/ 750169 w 2308299"/>
                <a:gd name="connsiteY16" fmla="*/ 359573 h 2304186"/>
                <a:gd name="connsiteX17" fmla="*/ 1028774 w 2308299"/>
                <a:gd name="connsiteY17" fmla="*/ 4 h 2304186"/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748979 w 2308299"/>
                <a:gd name="connsiteY10" fmla="*/ 2298392 h 2304186"/>
                <a:gd name="connsiteX11" fmla="*/ 0 w 2308299"/>
                <a:gd name="connsiteY11" fmla="*/ 2298789 h 2304186"/>
                <a:gd name="connsiteX12" fmla="*/ 0 w 2308299"/>
                <a:gd name="connsiteY12" fmla="*/ 1494466 h 2304186"/>
                <a:gd name="connsiteX13" fmla="*/ 0 w 2308299"/>
                <a:gd name="connsiteY13" fmla="*/ 1016092 h 2304186"/>
                <a:gd name="connsiteX14" fmla="*/ 0 w 2308299"/>
                <a:gd name="connsiteY14" fmla="*/ 359970 h 2304186"/>
                <a:gd name="connsiteX15" fmla="*/ 750169 w 2308299"/>
                <a:gd name="connsiteY15" fmla="*/ 359573 h 2304186"/>
                <a:gd name="connsiteX16" fmla="*/ 1028774 w 2308299"/>
                <a:gd name="connsiteY16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8299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2005707" y="1140160"/>
                    <a:pt x="2307109" y="667547"/>
                    <a:pt x="2308299" y="1203328"/>
                  </a:cubicBezTo>
                  <a:cubicBezTo>
                    <a:pt x="2308695" y="1820865"/>
                    <a:pt x="2004912" y="1305074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lnTo>
                    <a:pt x="748979" y="2298392"/>
                  </a:lnTo>
                  <a:lnTo>
                    <a:pt x="0" y="2298789"/>
                  </a:lnTo>
                  <a:lnTo>
                    <a:pt x="0" y="1494466"/>
                  </a:lnTo>
                  <a:lnTo>
                    <a:pt x="0" y="1016092"/>
                  </a:ln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Regionales</a:t>
              </a:r>
            </a:p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Wirtschaften</a:t>
              </a:r>
            </a:p>
          </p:txBody>
        </p:sp>
        <p:sp>
          <p:nvSpPr>
            <p:cNvPr id="16" name="Rechteck 9"/>
            <p:cNvSpPr/>
            <p:nvPr/>
          </p:nvSpPr>
          <p:spPr>
            <a:xfrm>
              <a:off x="6163081" y="3751279"/>
              <a:ext cx="1286338" cy="1051085"/>
            </a:xfrm>
            <a:custGeom>
              <a:avLst/>
              <a:gdLst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748979 w 2308299"/>
                <a:gd name="connsiteY10" fmla="*/ 2298392 h 2304186"/>
                <a:gd name="connsiteX11" fmla="*/ 0 w 2308299"/>
                <a:gd name="connsiteY11" fmla="*/ 2298789 h 2304186"/>
                <a:gd name="connsiteX12" fmla="*/ 0 w 2308299"/>
                <a:gd name="connsiteY12" fmla="*/ 1494466 h 2304186"/>
                <a:gd name="connsiteX13" fmla="*/ 360040 w 2308299"/>
                <a:gd name="connsiteY13" fmla="*/ 1203257 h 2304186"/>
                <a:gd name="connsiteX14" fmla="*/ 0 w 2308299"/>
                <a:gd name="connsiteY14" fmla="*/ 1016092 h 2304186"/>
                <a:gd name="connsiteX15" fmla="*/ 0 w 2308299"/>
                <a:gd name="connsiteY15" fmla="*/ 359970 h 2304186"/>
                <a:gd name="connsiteX16" fmla="*/ 750169 w 2308299"/>
                <a:gd name="connsiteY16" fmla="*/ 359573 h 2304186"/>
                <a:gd name="connsiteX17" fmla="*/ 1028774 w 2308299"/>
                <a:gd name="connsiteY17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08299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2005707" y="1140160"/>
                    <a:pt x="2307109" y="667547"/>
                    <a:pt x="2308299" y="1203328"/>
                  </a:cubicBezTo>
                  <a:cubicBezTo>
                    <a:pt x="2308695" y="1820865"/>
                    <a:pt x="2004912" y="1305074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lnTo>
                    <a:pt x="748979" y="2298392"/>
                  </a:lnTo>
                  <a:lnTo>
                    <a:pt x="0" y="2298789"/>
                  </a:lnTo>
                  <a:lnTo>
                    <a:pt x="0" y="1494466"/>
                  </a:lnTo>
                  <a:cubicBezTo>
                    <a:pt x="64809" y="1318737"/>
                    <a:pt x="360431" y="1812448"/>
                    <a:pt x="360040" y="1203257"/>
                  </a:cubicBezTo>
                  <a:cubicBezTo>
                    <a:pt x="358862" y="673022"/>
                    <a:pt x="63656" y="1130413"/>
                    <a:pt x="0" y="1016092"/>
                  </a:cubicBez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8064A2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Politik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von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unten</a:t>
              </a:r>
            </a:p>
          </p:txBody>
        </p:sp>
        <p:sp>
          <p:nvSpPr>
            <p:cNvPr id="17" name="Rechteck 9"/>
            <p:cNvSpPr/>
            <p:nvPr/>
          </p:nvSpPr>
          <p:spPr>
            <a:xfrm>
              <a:off x="7246846" y="3751279"/>
              <a:ext cx="1084198" cy="1051085"/>
            </a:xfrm>
            <a:custGeom>
              <a:avLst/>
              <a:gdLst>
                <a:gd name="connsiteX0" fmla="*/ 1028774 w 2308299"/>
                <a:gd name="connsiteY0" fmla="*/ 4 h 2304186"/>
                <a:gd name="connsiteX1" fmla="*/ 1226418 w 2308299"/>
                <a:gd name="connsiteY1" fmla="*/ 359572 h 2304186"/>
                <a:gd name="connsiteX2" fmla="*/ 1944216 w 2308299"/>
                <a:gd name="connsiteY2" fmla="*/ 359970 h 2304186"/>
                <a:gd name="connsiteX3" fmla="*/ 1945556 w 2308299"/>
                <a:gd name="connsiteY3" fmla="*/ 1012829 h 2304186"/>
                <a:gd name="connsiteX4" fmla="*/ 2308299 w 2308299"/>
                <a:gd name="connsiteY4" fmla="*/ 1203328 h 2304186"/>
                <a:gd name="connsiteX5" fmla="*/ 1944761 w 2308299"/>
                <a:gd name="connsiteY5" fmla="*/ 1501779 h 2304186"/>
                <a:gd name="connsiteX6" fmla="*/ 1944216 w 2308299"/>
                <a:gd name="connsiteY6" fmla="*/ 2304186 h 2304186"/>
                <a:gd name="connsiteX7" fmla="*/ 1943037 w 2308299"/>
                <a:gd name="connsiteY7" fmla="*/ 2304186 h 2304186"/>
                <a:gd name="connsiteX8" fmla="*/ 1943026 w 2308299"/>
                <a:gd name="connsiteY8" fmla="*/ 2298789 h 2304186"/>
                <a:gd name="connsiteX9" fmla="*/ 1225228 w 2308299"/>
                <a:gd name="connsiteY9" fmla="*/ 2298391 h 2304186"/>
                <a:gd name="connsiteX10" fmla="*/ 748979 w 2308299"/>
                <a:gd name="connsiteY10" fmla="*/ 2298392 h 2304186"/>
                <a:gd name="connsiteX11" fmla="*/ 0 w 2308299"/>
                <a:gd name="connsiteY11" fmla="*/ 2298789 h 2304186"/>
                <a:gd name="connsiteX12" fmla="*/ 0 w 2308299"/>
                <a:gd name="connsiteY12" fmla="*/ 1494466 h 2304186"/>
                <a:gd name="connsiteX13" fmla="*/ 360040 w 2308299"/>
                <a:gd name="connsiteY13" fmla="*/ 1203257 h 2304186"/>
                <a:gd name="connsiteX14" fmla="*/ 0 w 2308299"/>
                <a:gd name="connsiteY14" fmla="*/ 1016092 h 2304186"/>
                <a:gd name="connsiteX15" fmla="*/ 0 w 2308299"/>
                <a:gd name="connsiteY15" fmla="*/ 359970 h 2304186"/>
                <a:gd name="connsiteX16" fmla="*/ 750169 w 2308299"/>
                <a:gd name="connsiteY16" fmla="*/ 359573 h 2304186"/>
                <a:gd name="connsiteX17" fmla="*/ 1028774 w 2308299"/>
                <a:gd name="connsiteY17" fmla="*/ 4 h 2304186"/>
                <a:gd name="connsiteX0" fmla="*/ 1028774 w 1945564"/>
                <a:gd name="connsiteY0" fmla="*/ 4 h 2304186"/>
                <a:gd name="connsiteX1" fmla="*/ 1226418 w 1945564"/>
                <a:gd name="connsiteY1" fmla="*/ 359572 h 2304186"/>
                <a:gd name="connsiteX2" fmla="*/ 1944216 w 1945564"/>
                <a:gd name="connsiteY2" fmla="*/ 359970 h 2304186"/>
                <a:gd name="connsiteX3" fmla="*/ 1945556 w 1945564"/>
                <a:gd name="connsiteY3" fmla="*/ 1012829 h 2304186"/>
                <a:gd name="connsiteX4" fmla="*/ 1944761 w 1945564"/>
                <a:gd name="connsiteY4" fmla="*/ 1501779 h 2304186"/>
                <a:gd name="connsiteX5" fmla="*/ 1944216 w 1945564"/>
                <a:gd name="connsiteY5" fmla="*/ 2304186 h 2304186"/>
                <a:gd name="connsiteX6" fmla="*/ 1943037 w 1945564"/>
                <a:gd name="connsiteY6" fmla="*/ 2304186 h 2304186"/>
                <a:gd name="connsiteX7" fmla="*/ 1943026 w 1945564"/>
                <a:gd name="connsiteY7" fmla="*/ 2298789 h 2304186"/>
                <a:gd name="connsiteX8" fmla="*/ 1225228 w 1945564"/>
                <a:gd name="connsiteY8" fmla="*/ 2298391 h 2304186"/>
                <a:gd name="connsiteX9" fmla="*/ 748979 w 1945564"/>
                <a:gd name="connsiteY9" fmla="*/ 2298392 h 2304186"/>
                <a:gd name="connsiteX10" fmla="*/ 0 w 1945564"/>
                <a:gd name="connsiteY10" fmla="*/ 2298789 h 2304186"/>
                <a:gd name="connsiteX11" fmla="*/ 0 w 1945564"/>
                <a:gd name="connsiteY11" fmla="*/ 1494466 h 2304186"/>
                <a:gd name="connsiteX12" fmla="*/ 360040 w 1945564"/>
                <a:gd name="connsiteY12" fmla="*/ 1203257 h 2304186"/>
                <a:gd name="connsiteX13" fmla="*/ 0 w 1945564"/>
                <a:gd name="connsiteY13" fmla="*/ 1016092 h 2304186"/>
                <a:gd name="connsiteX14" fmla="*/ 0 w 1945564"/>
                <a:gd name="connsiteY14" fmla="*/ 359970 h 2304186"/>
                <a:gd name="connsiteX15" fmla="*/ 750169 w 1945564"/>
                <a:gd name="connsiteY15" fmla="*/ 359573 h 2304186"/>
                <a:gd name="connsiteX16" fmla="*/ 1028774 w 1945564"/>
                <a:gd name="connsiteY16" fmla="*/ 4 h 23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5564" h="2304186">
                  <a:moveTo>
                    <a:pt x="1028774" y="4"/>
                  </a:moveTo>
                  <a:cubicBezTo>
                    <a:pt x="1655056" y="-61"/>
                    <a:pt x="1073844" y="299578"/>
                    <a:pt x="1226418" y="359572"/>
                  </a:cubicBezTo>
                  <a:lnTo>
                    <a:pt x="1944216" y="359970"/>
                  </a:lnTo>
                  <a:cubicBezTo>
                    <a:pt x="1944663" y="577590"/>
                    <a:pt x="1945109" y="795209"/>
                    <a:pt x="1945556" y="1012829"/>
                  </a:cubicBezTo>
                  <a:cubicBezTo>
                    <a:pt x="1945647" y="1203130"/>
                    <a:pt x="1944984" y="1286553"/>
                    <a:pt x="1944761" y="1501779"/>
                  </a:cubicBezTo>
                  <a:cubicBezTo>
                    <a:pt x="1944579" y="1769248"/>
                    <a:pt x="1944398" y="2036717"/>
                    <a:pt x="1944216" y="2304186"/>
                  </a:cubicBezTo>
                  <a:lnTo>
                    <a:pt x="1943037" y="2304186"/>
                  </a:lnTo>
                  <a:cubicBezTo>
                    <a:pt x="1943033" y="2302387"/>
                    <a:pt x="1943030" y="2300588"/>
                    <a:pt x="1943026" y="2298789"/>
                  </a:cubicBezTo>
                  <a:lnTo>
                    <a:pt x="1225228" y="2298391"/>
                  </a:lnTo>
                  <a:lnTo>
                    <a:pt x="748979" y="2298392"/>
                  </a:lnTo>
                  <a:lnTo>
                    <a:pt x="0" y="2298789"/>
                  </a:lnTo>
                  <a:lnTo>
                    <a:pt x="0" y="1494466"/>
                  </a:lnTo>
                  <a:cubicBezTo>
                    <a:pt x="64809" y="1318737"/>
                    <a:pt x="360431" y="1812448"/>
                    <a:pt x="360040" y="1203257"/>
                  </a:cubicBezTo>
                  <a:cubicBezTo>
                    <a:pt x="358862" y="673022"/>
                    <a:pt x="63656" y="1130413"/>
                    <a:pt x="0" y="1016092"/>
                  </a:cubicBezTo>
                  <a:lnTo>
                    <a:pt x="0" y="359970"/>
                  </a:lnTo>
                  <a:lnTo>
                    <a:pt x="750169" y="359573"/>
                  </a:lnTo>
                  <a:cubicBezTo>
                    <a:pt x="921631" y="299579"/>
                    <a:pt x="415603" y="-1186"/>
                    <a:pt x="1028774" y="4"/>
                  </a:cubicBezTo>
                  <a:close/>
                </a:path>
              </a:pathLst>
            </a:custGeom>
            <a:solidFill>
              <a:srgbClr val="06D4D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Öko-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logische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Erneuerung</a:t>
              </a:r>
            </a:p>
          </p:txBody>
        </p:sp>
        <p:sp>
          <p:nvSpPr>
            <p:cNvPr id="18" name="Rechteck 9"/>
            <p:cNvSpPr/>
            <p:nvPr/>
          </p:nvSpPr>
          <p:spPr>
            <a:xfrm>
              <a:off x="7246845" y="2144728"/>
              <a:ext cx="1084198" cy="887062"/>
            </a:xfrm>
            <a:custGeom>
              <a:avLst/>
              <a:gdLst>
                <a:gd name="connsiteX0" fmla="*/ 1028774 w 1945564"/>
                <a:gd name="connsiteY0" fmla="*/ 4 h 2304186"/>
                <a:gd name="connsiteX1" fmla="*/ 1226418 w 1945564"/>
                <a:gd name="connsiteY1" fmla="*/ 359572 h 2304186"/>
                <a:gd name="connsiteX2" fmla="*/ 1944216 w 1945564"/>
                <a:gd name="connsiteY2" fmla="*/ 359970 h 2304186"/>
                <a:gd name="connsiteX3" fmla="*/ 1945556 w 1945564"/>
                <a:gd name="connsiteY3" fmla="*/ 1012829 h 2304186"/>
                <a:gd name="connsiteX4" fmla="*/ 1944761 w 1945564"/>
                <a:gd name="connsiteY4" fmla="*/ 1501779 h 2304186"/>
                <a:gd name="connsiteX5" fmla="*/ 1944216 w 1945564"/>
                <a:gd name="connsiteY5" fmla="*/ 2304186 h 2304186"/>
                <a:gd name="connsiteX6" fmla="*/ 1943037 w 1945564"/>
                <a:gd name="connsiteY6" fmla="*/ 2304186 h 2304186"/>
                <a:gd name="connsiteX7" fmla="*/ 1943026 w 1945564"/>
                <a:gd name="connsiteY7" fmla="*/ 2298789 h 2304186"/>
                <a:gd name="connsiteX8" fmla="*/ 1225228 w 1945564"/>
                <a:gd name="connsiteY8" fmla="*/ 2298391 h 2304186"/>
                <a:gd name="connsiteX9" fmla="*/ 1027584 w 1945564"/>
                <a:gd name="connsiteY9" fmla="*/ 1938823 h 2304186"/>
                <a:gd name="connsiteX10" fmla="*/ 748979 w 1945564"/>
                <a:gd name="connsiteY10" fmla="*/ 2298392 h 2304186"/>
                <a:gd name="connsiteX11" fmla="*/ 0 w 1945564"/>
                <a:gd name="connsiteY11" fmla="*/ 2298789 h 2304186"/>
                <a:gd name="connsiteX12" fmla="*/ 0 w 1945564"/>
                <a:gd name="connsiteY12" fmla="*/ 1494466 h 2304186"/>
                <a:gd name="connsiteX13" fmla="*/ 360040 w 1945564"/>
                <a:gd name="connsiteY13" fmla="*/ 1203257 h 2304186"/>
                <a:gd name="connsiteX14" fmla="*/ 0 w 1945564"/>
                <a:gd name="connsiteY14" fmla="*/ 1016092 h 2304186"/>
                <a:gd name="connsiteX15" fmla="*/ 0 w 1945564"/>
                <a:gd name="connsiteY15" fmla="*/ 359970 h 2304186"/>
                <a:gd name="connsiteX16" fmla="*/ 750169 w 1945564"/>
                <a:gd name="connsiteY16" fmla="*/ 359573 h 2304186"/>
                <a:gd name="connsiteX17" fmla="*/ 1028774 w 1945564"/>
                <a:gd name="connsiteY17" fmla="*/ 4 h 2304186"/>
                <a:gd name="connsiteX0" fmla="*/ 1028774 w 1945564"/>
                <a:gd name="connsiteY0" fmla="*/ 3 h 2329585"/>
                <a:gd name="connsiteX1" fmla="*/ 1226418 w 1945564"/>
                <a:gd name="connsiteY1" fmla="*/ 384971 h 2329585"/>
                <a:gd name="connsiteX2" fmla="*/ 1944216 w 1945564"/>
                <a:gd name="connsiteY2" fmla="*/ 385369 h 2329585"/>
                <a:gd name="connsiteX3" fmla="*/ 1945556 w 1945564"/>
                <a:gd name="connsiteY3" fmla="*/ 1038228 h 2329585"/>
                <a:gd name="connsiteX4" fmla="*/ 1944761 w 1945564"/>
                <a:gd name="connsiteY4" fmla="*/ 1527178 h 2329585"/>
                <a:gd name="connsiteX5" fmla="*/ 1944216 w 1945564"/>
                <a:gd name="connsiteY5" fmla="*/ 2329585 h 2329585"/>
                <a:gd name="connsiteX6" fmla="*/ 1943037 w 1945564"/>
                <a:gd name="connsiteY6" fmla="*/ 2329585 h 2329585"/>
                <a:gd name="connsiteX7" fmla="*/ 1943026 w 1945564"/>
                <a:gd name="connsiteY7" fmla="*/ 2324188 h 2329585"/>
                <a:gd name="connsiteX8" fmla="*/ 1225228 w 1945564"/>
                <a:gd name="connsiteY8" fmla="*/ 2323790 h 2329585"/>
                <a:gd name="connsiteX9" fmla="*/ 1027584 w 1945564"/>
                <a:gd name="connsiteY9" fmla="*/ 1964222 h 2329585"/>
                <a:gd name="connsiteX10" fmla="*/ 748979 w 1945564"/>
                <a:gd name="connsiteY10" fmla="*/ 2323791 h 2329585"/>
                <a:gd name="connsiteX11" fmla="*/ 0 w 1945564"/>
                <a:gd name="connsiteY11" fmla="*/ 2324188 h 2329585"/>
                <a:gd name="connsiteX12" fmla="*/ 0 w 1945564"/>
                <a:gd name="connsiteY12" fmla="*/ 1519865 h 2329585"/>
                <a:gd name="connsiteX13" fmla="*/ 360040 w 1945564"/>
                <a:gd name="connsiteY13" fmla="*/ 1228656 h 2329585"/>
                <a:gd name="connsiteX14" fmla="*/ 0 w 1945564"/>
                <a:gd name="connsiteY14" fmla="*/ 1041491 h 2329585"/>
                <a:gd name="connsiteX15" fmla="*/ 0 w 1945564"/>
                <a:gd name="connsiteY15" fmla="*/ 385369 h 2329585"/>
                <a:gd name="connsiteX16" fmla="*/ 750169 w 1945564"/>
                <a:gd name="connsiteY16" fmla="*/ 384972 h 2329585"/>
                <a:gd name="connsiteX17" fmla="*/ 1028774 w 1945564"/>
                <a:gd name="connsiteY17" fmla="*/ 3 h 2329585"/>
                <a:gd name="connsiteX0" fmla="*/ 750169 w 1945564"/>
                <a:gd name="connsiteY0" fmla="*/ 1 h 1944614"/>
                <a:gd name="connsiteX1" fmla="*/ 1226418 w 1945564"/>
                <a:gd name="connsiteY1" fmla="*/ 0 h 1944614"/>
                <a:gd name="connsiteX2" fmla="*/ 1944216 w 1945564"/>
                <a:gd name="connsiteY2" fmla="*/ 398 h 1944614"/>
                <a:gd name="connsiteX3" fmla="*/ 1945556 w 1945564"/>
                <a:gd name="connsiteY3" fmla="*/ 653257 h 1944614"/>
                <a:gd name="connsiteX4" fmla="*/ 1944761 w 1945564"/>
                <a:gd name="connsiteY4" fmla="*/ 1142207 h 1944614"/>
                <a:gd name="connsiteX5" fmla="*/ 1944216 w 1945564"/>
                <a:gd name="connsiteY5" fmla="*/ 1944614 h 1944614"/>
                <a:gd name="connsiteX6" fmla="*/ 1943037 w 1945564"/>
                <a:gd name="connsiteY6" fmla="*/ 1944614 h 1944614"/>
                <a:gd name="connsiteX7" fmla="*/ 1943026 w 1945564"/>
                <a:gd name="connsiteY7" fmla="*/ 1939217 h 1944614"/>
                <a:gd name="connsiteX8" fmla="*/ 1225228 w 1945564"/>
                <a:gd name="connsiteY8" fmla="*/ 1938819 h 1944614"/>
                <a:gd name="connsiteX9" fmla="*/ 1027584 w 1945564"/>
                <a:gd name="connsiteY9" fmla="*/ 1579251 h 1944614"/>
                <a:gd name="connsiteX10" fmla="*/ 748979 w 1945564"/>
                <a:gd name="connsiteY10" fmla="*/ 1938820 h 1944614"/>
                <a:gd name="connsiteX11" fmla="*/ 0 w 1945564"/>
                <a:gd name="connsiteY11" fmla="*/ 1939217 h 1944614"/>
                <a:gd name="connsiteX12" fmla="*/ 0 w 1945564"/>
                <a:gd name="connsiteY12" fmla="*/ 1134894 h 1944614"/>
                <a:gd name="connsiteX13" fmla="*/ 360040 w 1945564"/>
                <a:gd name="connsiteY13" fmla="*/ 843685 h 1944614"/>
                <a:gd name="connsiteX14" fmla="*/ 0 w 1945564"/>
                <a:gd name="connsiteY14" fmla="*/ 656520 h 1944614"/>
                <a:gd name="connsiteX15" fmla="*/ 0 w 1945564"/>
                <a:gd name="connsiteY15" fmla="*/ 398 h 1944614"/>
                <a:gd name="connsiteX16" fmla="*/ 750169 w 1945564"/>
                <a:gd name="connsiteY16" fmla="*/ 1 h 19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45564" h="1944614">
                  <a:moveTo>
                    <a:pt x="750169" y="1"/>
                  </a:moveTo>
                  <a:lnTo>
                    <a:pt x="1226418" y="0"/>
                  </a:lnTo>
                  <a:lnTo>
                    <a:pt x="1944216" y="398"/>
                  </a:lnTo>
                  <a:cubicBezTo>
                    <a:pt x="1944663" y="218018"/>
                    <a:pt x="1945109" y="435637"/>
                    <a:pt x="1945556" y="653257"/>
                  </a:cubicBezTo>
                  <a:cubicBezTo>
                    <a:pt x="1945647" y="843558"/>
                    <a:pt x="1944984" y="926981"/>
                    <a:pt x="1944761" y="1142207"/>
                  </a:cubicBezTo>
                  <a:cubicBezTo>
                    <a:pt x="1944579" y="1409676"/>
                    <a:pt x="1944398" y="1677145"/>
                    <a:pt x="1944216" y="1944614"/>
                  </a:cubicBezTo>
                  <a:lnTo>
                    <a:pt x="1943037" y="1944614"/>
                  </a:lnTo>
                  <a:cubicBezTo>
                    <a:pt x="1943033" y="1942815"/>
                    <a:pt x="1943030" y="1941016"/>
                    <a:pt x="1943026" y="1939217"/>
                  </a:cubicBezTo>
                  <a:lnTo>
                    <a:pt x="1225228" y="1938819"/>
                  </a:lnTo>
                  <a:cubicBezTo>
                    <a:pt x="1072654" y="1878825"/>
                    <a:pt x="1653866" y="1579186"/>
                    <a:pt x="1027584" y="1579251"/>
                  </a:cubicBezTo>
                  <a:cubicBezTo>
                    <a:pt x="414413" y="1578061"/>
                    <a:pt x="920441" y="1878826"/>
                    <a:pt x="748979" y="1938820"/>
                  </a:cubicBezTo>
                  <a:lnTo>
                    <a:pt x="0" y="1939217"/>
                  </a:lnTo>
                  <a:lnTo>
                    <a:pt x="0" y="1134894"/>
                  </a:lnTo>
                  <a:cubicBezTo>
                    <a:pt x="64809" y="959165"/>
                    <a:pt x="360431" y="1452876"/>
                    <a:pt x="360040" y="843685"/>
                  </a:cubicBezTo>
                  <a:cubicBezTo>
                    <a:pt x="358862" y="313450"/>
                    <a:pt x="63656" y="770841"/>
                    <a:pt x="0" y="656520"/>
                  </a:cubicBezTo>
                  <a:lnTo>
                    <a:pt x="0" y="398"/>
                  </a:lnTo>
                  <a:lnTo>
                    <a:pt x="750169" y="1"/>
                  </a:lnTo>
                  <a:close/>
                </a:path>
              </a:pathLst>
            </a:custGeom>
            <a:solidFill>
              <a:srgbClr val="25D208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	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Erwerbs-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ar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	</a:t>
              </a:r>
              <a:r>
                <a:rPr kumimoji="0" lang="de-DE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arbeit</a:t>
              </a: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66925" algn="r"/>
                </a:tabLst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	teilen</a:t>
              </a:r>
            </a:p>
          </p:txBody>
        </p:sp>
        <p:sp>
          <p:nvSpPr>
            <p:cNvPr id="19" name="Rechteck 9"/>
            <p:cNvSpPr/>
            <p:nvPr/>
          </p:nvSpPr>
          <p:spPr>
            <a:xfrm>
              <a:off x="6159652" y="2144004"/>
              <a:ext cx="1286338" cy="887062"/>
            </a:xfrm>
            <a:custGeom>
              <a:avLst/>
              <a:gdLst>
                <a:gd name="connsiteX0" fmla="*/ 750169 w 2308299"/>
                <a:gd name="connsiteY0" fmla="*/ 1 h 1944614"/>
                <a:gd name="connsiteX1" fmla="*/ 1226418 w 2308299"/>
                <a:gd name="connsiteY1" fmla="*/ 0 h 1944614"/>
                <a:gd name="connsiteX2" fmla="*/ 1944216 w 2308299"/>
                <a:gd name="connsiteY2" fmla="*/ 398 h 1944614"/>
                <a:gd name="connsiteX3" fmla="*/ 1945556 w 2308299"/>
                <a:gd name="connsiteY3" fmla="*/ 653257 h 1944614"/>
                <a:gd name="connsiteX4" fmla="*/ 2308299 w 2308299"/>
                <a:gd name="connsiteY4" fmla="*/ 843756 h 1944614"/>
                <a:gd name="connsiteX5" fmla="*/ 1944761 w 2308299"/>
                <a:gd name="connsiteY5" fmla="*/ 1142207 h 1944614"/>
                <a:gd name="connsiteX6" fmla="*/ 1944216 w 2308299"/>
                <a:gd name="connsiteY6" fmla="*/ 1944614 h 1944614"/>
                <a:gd name="connsiteX7" fmla="*/ 1943037 w 2308299"/>
                <a:gd name="connsiteY7" fmla="*/ 1944614 h 1944614"/>
                <a:gd name="connsiteX8" fmla="*/ 1943026 w 2308299"/>
                <a:gd name="connsiteY8" fmla="*/ 1939217 h 1944614"/>
                <a:gd name="connsiteX9" fmla="*/ 1225228 w 2308299"/>
                <a:gd name="connsiteY9" fmla="*/ 1938819 h 1944614"/>
                <a:gd name="connsiteX10" fmla="*/ 1027584 w 2308299"/>
                <a:gd name="connsiteY10" fmla="*/ 1579251 h 1944614"/>
                <a:gd name="connsiteX11" fmla="*/ 748979 w 2308299"/>
                <a:gd name="connsiteY11" fmla="*/ 1938820 h 1944614"/>
                <a:gd name="connsiteX12" fmla="*/ 0 w 2308299"/>
                <a:gd name="connsiteY12" fmla="*/ 1939217 h 1944614"/>
                <a:gd name="connsiteX13" fmla="*/ 0 w 2308299"/>
                <a:gd name="connsiteY13" fmla="*/ 1134894 h 1944614"/>
                <a:gd name="connsiteX14" fmla="*/ 360040 w 2308299"/>
                <a:gd name="connsiteY14" fmla="*/ 843685 h 1944614"/>
                <a:gd name="connsiteX15" fmla="*/ 0 w 2308299"/>
                <a:gd name="connsiteY15" fmla="*/ 656520 h 1944614"/>
                <a:gd name="connsiteX16" fmla="*/ 0 w 2308299"/>
                <a:gd name="connsiteY16" fmla="*/ 398 h 1944614"/>
                <a:gd name="connsiteX17" fmla="*/ 750169 w 2308299"/>
                <a:gd name="connsiteY17" fmla="*/ 1 h 19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08299" h="1944614">
                  <a:moveTo>
                    <a:pt x="750169" y="1"/>
                  </a:moveTo>
                  <a:lnTo>
                    <a:pt x="1226418" y="0"/>
                  </a:lnTo>
                  <a:lnTo>
                    <a:pt x="1944216" y="398"/>
                  </a:lnTo>
                  <a:cubicBezTo>
                    <a:pt x="1944663" y="218018"/>
                    <a:pt x="1945109" y="435637"/>
                    <a:pt x="1945556" y="653257"/>
                  </a:cubicBezTo>
                  <a:cubicBezTo>
                    <a:pt x="2005707" y="780588"/>
                    <a:pt x="2307109" y="307975"/>
                    <a:pt x="2308299" y="843756"/>
                  </a:cubicBezTo>
                  <a:cubicBezTo>
                    <a:pt x="2308695" y="1461293"/>
                    <a:pt x="2004912" y="945502"/>
                    <a:pt x="1944761" y="1142207"/>
                  </a:cubicBezTo>
                  <a:cubicBezTo>
                    <a:pt x="1944579" y="1409676"/>
                    <a:pt x="1944398" y="1677145"/>
                    <a:pt x="1944216" y="1944614"/>
                  </a:cubicBezTo>
                  <a:lnTo>
                    <a:pt x="1943037" y="1944614"/>
                  </a:lnTo>
                  <a:cubicBezTo>
                    <a:pt x="1943033" y="1942815"/>
                    <a:pt x="1943030" y="1941016"/>
                    <a:pt x="1943026" y="1939217"/>
                  </a:cubicBezTo>
                  <a:lnTo>
                    <a:pt x="1225228" y="1938819"/>
                  </a:lnTo>
                  <a:cubicBezTo>
                    <a:pt x="1072654" y="1878825"/>
                    <a:pt x="1653866" y="1579186"/>
                    <a:pt x="1027584" y="1579251"/>
                  </a:cubicBezTo>
                  <a:cubicBezTo>
                    <a:pt x="414413" y="1578061"/>
                    <a:pt x="920441" y="1878826"/>
                    <a:pt x="748979" y="1938820"/>
                  </a:cubicBezTo>
                  <a:lnTo>
                    <a:pt x="0" y="1939217"/>
                  </a:lnTo>
                  <a:lnTo>
                    <a:pt x="0" y="1134894"/>
                  </a:lnTo>
                  <a:cubicBezTo>
                    <a:pt x="64809" y="959165"/>
                    <a:pt x="360431" y="1452876"/>
                    <a:pt x="360040" y="843685"/>
                  </a:cubicBezTo>
                  <a:cubicBezTo>
                    <a:pt x="358862" y="313450"/>
                    <a:pt x="63656" y="770841"/>
                    <a:pt x="0" y="656520"/>
                  </a:cubicBezTo>
                  <a:lnTo>
                    <a:pt x="0" y="398"/>
                  </a:lnTo>
                  <a:lnTo>
                    <a:pt x="750169" y="1"/>
                  </a:lnTo>
                  <a:close/>
                </a:path>
              </a:pathLst>
            </a:custGeom>
            <a:solidFill>
              <a:srgbClr val="3838F4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Neue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Formen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der Arbeit</a:t>
              </a:r>
            </a:p>
          </p:txBody>
        </p:sp>
        <p:sp>
          <p:nvSpPr>
            <p:cNvPr id="20" name="Rechteck 9"/>
            <p:cNvSpPr/>
            <p:nvPr/>
          </p:nvSpPr>
          <p:spPr>
            <a:xfrm>
              <a:off x="5073862" y="2144004"/>
              <a:ext cx="1286338" cy="887062"/>
            </a:xfrm>
            <a:custGeom>
              <a:avLst/>
              <a:gdLst>
                <a:gd name="connsiteX0" fmla="*/ 750169 w 2308299"/>
                <a:gd name="connsiteY0" fmla="*/ 1 h 1944614"/>
                <a:gd name="connsiteX1" fmla="*/ 1226418 w 2308299"/>
                <a:gd name="connsiteY1" fmla="*/ 0 h 1944614"/>
                <a:gd name="connsiteX2" fmla="*/ 1944216 w 2308299"/>
                <a:gd name="connsiteY2" fmla="*/ 398 h 1944614"/>
                <a:gd name="connsiteX3" fmla="*/ 1945556 w 2308299"/>
                <a:gd name="connsiteY3" fmla="*/ 653257 h 1944614"/>
                <a:gd name="connsiteX4" fmla="*/ 2308299 w 2308299"/>
                <a:gd name="connsiteY4" fmla="*/ 843756 h 1944614"/>
                <a:gd name="connsiteX5" fmla="*/ 1944761 w 2308299"/>
                <a:gd name="connsiteY5" fmla="*/ 1142207 h 1944614"/>
                <a:gd name="connsiteX6" fmla="*/ 1944216 w 2308299"/>
                <a:gd name="connsiteY6" fmla="*/ 1944614 h 1944614"/>
                <a:gd name="connsiteX7" fmla="*/ 1943037 w 2308299"/>
                <a:gd name="connsiteY7" fmla="*/ 1944614 h 1944614"/>
                <a:gd name="connsiteX8" fmla="*/ 1943026 w 2308299"/>
                <a:gd name="connsiteY8" fmla="*/ 1939217 h 1944614"/>
                <a:gd name="connsiteX9" fmla="*/ 1225228 w 2308299"/>
                <a:gd name="connsiteY9" fmla="*/ 1938819 h 1944614"/>
                <a:gd name="connsiteX10" fmla="*/ 1027584 w 2308299"/>
                <a:gd name="connsiteY10" fmla="*/ 1579251 h 1944614"/>
                <a:gd name="connsiteX11" fmla="*/ 748979 w 2308299"/>
                <a:gd name="connsiteY11" fmla="*/ 1938820 h 1944614"/>
                <a:gd name="connsiteX12" fmla="*/ 0 w 2308299"/>
                <a:gd name="connsiteY12" fmla="*/ 1939217 h 1944614"/>
                <a:gd name="connsiteX13" fmla="*/ 0 w 2308299"/>
                <a:gd name="connsiteY13" fmla="*/ 1134894 h 1944614"/>
                <a:gd name="connsiteX14" fmla="*/ 360040 w 2308299"/>
                <a:gd name="connsiteY14" fmla="*/ 843685 h 1944614"/>
                <a:gd name="connsiteX15" fmla="*/ 0 w 2308299"/>
                <a:gd name="connsiteY15" fmla="*/ 656520 h 1944614"/>
                <a:gd name="connsiteX16" fmla="*/ 0 w 2308299"/>
                <a:gd name="connsiteY16" fmla="*/ 398 h 1944614"/>
                <a:gd name="connsiteX17" fmla="*/ 750169 w 2308299"/>
                <a:gd name="connsiteY17" fmla="*/ 1 h 1944614"/>
                <a:gd name="connsiteX0" fmla="*/ 750169 w 2308299"/>
                <a:gd name="connsiteY0" fmla="*/ 1 h 1944614"/>
                <a:gd name="connsiteX1" fmla="*/ 1226418 w 2308299"/>
                <a:gd name="connsiteY1" fmla="*/ 0 h 1944614"/>
                <a:gd name="connsiteX2" fmla="*/ 1944216 w 2308299"/>
                <a:gd name="connsiteY2" fmla="*/ 398 h 1944614"/>
                <a:gd name="connsiteX3" fmla="*/ 1945556 w 2308299"/>
                <a:gd name="connsiteY3" fmla="*/ 653257 h 1944614"/>
                <a:gd name="connsiteX4" fmla="*/ 2308299 w 2308299"/>
                <a:gd name="connsiteY4" fmla="*/ 843756 h 1944614"/>
                <a:gd name="connsiteX5" fmla="*/ 1944761 w 2308299"/>
                <a:gd name="connsiteY5" fmla="*/ 1142207 h 1944614"/>
                <a:gd name="connsiteX6" fmla="*/ 1944216 w 2308299"/>
                <a:gd name="connsiteY6" fmla="*/ 1944614 h 1944614"/>
                <a:gd name="connsiteX7" fmla="*/ 1943037 w 2308299"/>
                <a:gd name="connsiteY7" fmla="*/ 1944614 h 1944614"/>
                <a:gd name="connsiteX8" fmla="*/ 1943026 w 2308299"/>
                <a:gd name="connsiteY8" fmla="*/ 1939217 h 1944614"/>
                <a:gd name="connsiteX9" fmla="*/ 1225228 w 2308299"/>
                <a:gd name="connsiteY9" fmla="*/ 1938819 h 1944614"/>
                <a:gd name="connsiteX10" fmla="*/ 1027584 w 2308299"/>
                <a:gd name="connsiteY10" fmla="*/ 1579251 h 1944614"/>
                <a:gd name="connsiteX11" fmla="*/ 748979 w 2308299"/>
                <a:gd name="connsiteY11" fmla="*/ 1938820 h 1944614"/>
                <a:gd name="connsiteX12" fmla="*/ 0 w 2308299"/>
                <a:gd name="connsiteY12" fmla="*/ 1939217 h 1944614"/>
                <a:gd name="connsiteX13" fmla="*/ 0 w 2308299"/>
                <a:gd name="connsiteY13" fmla="*/ 1134894 h 1944614"/>
                <a:gd name="connsiteX14" fmla="*/ 0 w 2308299"/>
                <a:gd name="connsiteY14" fmla="*/ 656520 h 1944614"/>
                <a:gd name="connsiteX15" fmla="*/ 0 w 2308299"/>
                <a:gd name="connsiteY15" fmla="*/ 398 h 1944614"/>
                <a:gd name="connsiteX16" fmla="*/ 750169 w 2308299"/>
                <a:gd name="connsiteY16" fmla="*/ 1 h 19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8299" h="1944614">
                  <a:moveTo>
                    <a:pt x="750169" y="1"/>
                  </a:moveTo>
                  <a:lnTo>
                    <a:pt x="1226418" y="0"/>
                  </a:lnTo>
                  <a:lnTo>
                    <a:pt x="1944216" y="398"/>
                  </a:lnTo>
                  <a:cubicBezTo>
                    <a:pt x="1944663" y="218018"/>
                    <a:pt x="1945109" y="435637"/>
                    <a:pt x="1945556" y="653257"/>
                  </a:cubicBezTo>
                  <a:cubicBezTo>
                    <a:pt x="2005707" y="780588"/>
                    <a:pt x="2307109" y="307975"/>
                    <a:pt x="2308299" y="843756"/>
                  </a:cubicBezTo>
                  <a:cubicBezTo>
                    <a:pt x="2308695" y="1461293"/>
                    <a:pt x="2004912" y="945502"/>
                    <a:pt x="1944761" y="1142207"/>
                  </a:cubicBezTo>
                  <a:cubicBezTo>
                    <a:pt x="1944579" y="1409676"/>
                    <a:pt x="1944398" y="1677145"/>
                    <a:pt x="1944216" y="1944614"/>
                  </a:cubicBezTo>
                  <a:lnTo>
                    <a:pt x="1943037" y="1944614"/>
                  </a:lnTo>
                  <a:cubicBezTo>
                    <a:pt x="1943033" y="1942815"/>
                    <a:pt x="1943030" y="1941016"/>
                    <a:pt x="1943026" y="1939217"/>
                  </a:cubicBezTo>
                  <a:lnTo>
                    <a:pt x="1225228" y="1938819"/>
                  </a:lnTo>
                  <a:cubicBezTo>
                    <a:pt x="1072654" y="1878825"/>
                    <a:pt x="1653866" y="1579186"/>
                    <a:pt x="1027584" y="1579251"/>
                  </a:cubicBezTo>
                  <a:cubicBezTo>
                    <a:pt x="414413" y="1578061"/>
                    <a:pt x="920441" y="1878826"/>
                    <a:pt x="748979" y="1938820"/>
                  </a:cubicBezTo>
                  <a:lnTo>
                    <a:pt x="0" y="1939217"/>
                  </a:lnTo>
                  <a:lnTo>
                    <a:pt x="0" y="1134894"/>
                  </a:lnTo>
                  <a:lnTo>
                    <a:pt x="0" y="656520"/>
                  </a:lnTo>
                  <a:lnTo>
                    <a:pt x="0" y="398"/>
                  </a:lnTo>
                  <a:lnTo>
                    <a:pt x="750169" y="1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t"/>
            <a:lstStyle/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Triade</a:t>
              </a:r>
            </a:p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der </a:t>
              </a:r>
            </a:p>
            <a:p>
              <a:pPr marL="8572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Arbeit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3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Arbeit ist mehr als Erwerbsarbeit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Erwerbsarbeit – </a:t>
            </a:r>
            <a:r>
              <a:rPr lang="de-DE" sz="2800" dirty="0" err="1" smtClean="0">
                <a:solidFill>
                  <a:schemeClr val="accent2"/>
                </a:solidFill>
                <a:latin typeface="+mn-lt"/>
              </a:rPr>
              <a:t>Gemeinwesenarbeit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 – Privatarbeit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in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einen </a:t>
            </a:r>
            <a:r>
              <a:rPr lang="de-DE" sz="2800">
                <a:solidFill>
                  <a:schemeClr val="accent2"/>
                </a:solidFill>
                <a:latin typeface="+mn-lt"/>
              </a:rPr>
              <a:t>neuen </a:t>
            </a:r>
            <a:r>
              <a:rPr lang="de-DE" sz="2800" smtClean="0">
                <a:solidFill>
                  <a:schemeClr val="accent2"/>
                </a:solidFill>
                <a:latin typeface="+mn-lt"/>
              </a:rPr>
              <a:t>Ausgleich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und eine neue Verhältnisbestimmung bringen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Gleichberechtigte Teilnahme und Teilhabe von Frauen und Männern an allen Arbeitsformen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Größere Durchlässigkeit und mehr Flexibilität zwischen den drei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Formen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9" y="1628800"/>
            <a:ext cx="156361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0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„Befreiung in der Arbeit“ und </a:t>
            </a:r>
            <a:br>
              <a:rPr lang="de-DE" sz="2800" dirty="0">
                <a:solidFill>
                  <a:schemeClr val="accent2"/>
                </a:solidFill>
                <a:latin typeface="+mn-lt"/>
              </a:rPr>
            </a:br>
            <a:r>
              <a:rPr lang="de-DE" sz="2800" dirty="0">
                <a:solidFill>
                  <a:schemeClr val="accent2"/>
                </a:solidFill>
                <a:latin typeface="+mn-lt"/>
              </a:rPr>
              <a:t>„Befreiung von der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Erwerbsarbeit“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Neue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Formen der Arbeit entwickeln und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ausbauen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Übergänge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und Verknüpfungen zwischen den verschiedenen Formen von Arbeit schaffen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2" y="1607053"/>
            <a:ext cx="1595268" cy="110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3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Tätigkeitsgesellschaft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Sinnvoll Leben 2014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1720" y="1628800"/>
            <a:ext cx="6480720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Beteiligung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aller an der Erwerbsarbeit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Gerechte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Verteilung der vorhandenen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Erwerbsarbeit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Gleichberechtigte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Teilhabe von Frauen und </a:t>
            </a: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Männern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an der Erwerbsarbeit</a:t>
            </a:r>
          </a:p>
          <a:p>
            <a:pPr marL="276225" indent="-276225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accent2"/>
                </a:solidFill>
                <a:latin typeface="+mn-lt"/>
              </a:rPr>
              <a:t>Umfassende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Arbeitspolitik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7" y="1628800"/>
            <a:ext cx="14090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8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Bildschirmpräsentation (4:3)</PresentationFormat>
  <Paragraphs>201</Paragraphs>
  <Slides>23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Standarddesign</vt:lpstr>
      <vt:lpstr>PowerPoint-Präsentation</vt:lpstr>
      <vt:lpstr>Verbandsschwerpunkt 2012-2015</vt:lpstr>
      <vt:lpstr>Grundannahmen Nachhaltigkeit </vt:lpstr>
      <vt:lpstr>Grundannahmen Nachhaltigkeit</vt:lpstr>
      <vt:lpstr>Sinnvoll leben in zwei Dimensionen</vt:lpstr>
      <vt:lpstr>Leitgedanken 2014</vt:lpstr>
      <vt:lpstr>Tätigkeitsgesellschaft</vt:lpstr>
      <vt:lpstr>Tätigkeitsgesellschaft</vt:lpstr>
      <vt:lpstr>Tätigkeitsgesellschaft</vt:lpstr>
      <vt:lpstr>Tätigkeitsgesellschaft</vt:lpstr>
      <vt:lpstr>Tätigkeitsgesellschaft</vt:lpstr>
      <vt:lpstr>Tätigkeitsgesellschaft</vt:lpstr>
      <vt:lpstr>Tätigkeitsgesellschaft</vt:lpstr>
      <vt:lpstr>Tätigkeitsgesellschaft</vt:lpstr>
      <vt:lpstr>Tätigkeitsgesellschaft</vt:lpstr>
      <vt:lpstr>Haltestellen</vt:lpstr>
      <vt:lpstr>Zentrale Haltestellen 2014</vt:lpstr>
      <vt:lpstr>Haltestelle Aktions- und Lesebuch</vt:lpstr>
      <vt:lpstr>Haltestelle Bildungsarbeit im Verband</vt:lpstr>
      <vt:lpstr>Haltestelle Katholikentag in Regensburg</vt:lpstr>
      <vt:lpstr>Haltestelle Betriebsrats- und Europawahlen</vt:lpstr>
      <vt:lpstr>Haltestelle Aktionswoche 2014</vt:lpstr>
      <vt:lpstr>Haltestelle Größtes SinnPuzzle der Welt</vt:lpstr>
    </vt:vector>
  </TitlesOfParts>
  <Company>Bischoefliches Generalvikariat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A.Luttmer-Bensmann</dc:creator>
  <cp:lastModifiedBy>Windows User</cp:lastModifiedBy>
  <cp:revision>39</cp:revision>
  <cp:lastPrinted>2014-01-21T10:51:06Z</cp:lastPrinted>
  <dcterms:created xsi:type="dcterms:W3CDTF">2011-02-25T09:01:55Z</dcterms:created>
  <dcterms:modified xsi:type="dcterms:W3CDTF">2014-02-05T17:53:15Z</dcterms:modified>
</cp:coreProperties>
</file>