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71" r:id="rId4"/>
    <p:sldId id="272" r:id="rId5"/>
    <p:sldId id="323" r:id="rId6"/>
    <p:sldId id="299" r:id="rId7"/>
    <p:sldId id="294" r:id="rId8"/>
    <p:sldId id="288" r:id="rId9"/>
    <p:sldId id="295" r:id="rId10"/>
    <p:sldId id="301" r:id="rId11"/>
    <p:sldId id="322" r:id="rId12"/>
    <p:sldId id="300" r:id="rId13"/>
    <p:sldId id="302" r:id="rId14"/>
    <p:sldId id="324" r:id="rId15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711"/>
    <a:srgbClr val="0505BB"/>
    <a:srgbClr val="CC0000"/>
    <a:srgbClr val="FF0000"/>
    <a:srgbClr val="009900"/>
    <a:srgbClr val="F2F2F2"/>
    <a:srgbClr val="336600"/>
    <a:srgbClr val="FF66CC"/>
    <a:srgbClr val="FFCC66"/>
    <a:srgbClr val="FB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92" autoAdjust="0"/>
  </p:normalViewPr>
  <p:slideViewPr>
    <p:cSldViewPr>
      <p:cViewPr>
        <p:scale>
          <a:sx n="66" d="100"/>
          <a:sy n="66" d="100"/>
        </p:scale>
        <p:origin x="-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636"/>
    </p:cViewPr>
  </p:sorterViewPr>
  <p:notesViewPr>
    <p:cSldViewPr>
      <p:cViewPr varScale="1">
        <p:scale>
          <a:sx n="81" d="100"/>
          <a:sy n="81" d="100"/>
        </p:scale>
        <p:origin x="-195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58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58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C695C-0993-49D2-87F0-EDCAFE7BC5C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16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58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03" y="4690269"/>
            <a:ext cx="5437271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58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EF1BBB-B0EA-4D0A-924D-FEE8527E5E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29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1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0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30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56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304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5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82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5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83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0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4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45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08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0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E57665-9F30-4D79-8B71-F23C881003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2B0E-CE43-4A73-A152-869DF2B25E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0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2C0D-F235-444B-AE4A-4C06C67250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52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90A38-658C-4546-9A25-5E92AF0A25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48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92563"/>
          </a:xfrm>
        </p:spPr>
        <p:txBody>
          <a:bodyPr/>
          <a:lstStyle>
            <a:lvl2pPr>
              <a:defRPr>
                <a:solidFill>
                  <a:srgbClr val="336600"/>
                </a:solidFill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9CC6-CD5E-4061-8CCD-26DF204382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76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D1FC-7946-44DC-9D17-29034A87F3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325D-06BD-46E5-AED5-EE7CDED93C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4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6E00-E9F4-4C54-8411-BA3352EB2C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6F33-D5C3-41E2-949A-2308805FBB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472167" y="1628800"/>
            <a:ext cx="136352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7118-B1AC-45E9-8C1C-990CD9FD593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9B25-C32A-4272-9DFF-56107F4FDB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1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7EFF-2500-40AC-B107-87198D6A3E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3375"/>
                    </a14:imgEffect>
                    <a14:imgEffect>
                      <a14:saturation sat="7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53"/>
          <a:stretch/>
        </p:blipFill>
        <p:spPr bwMode="auto">
          <a:xfrm>
            <a:off x="970014" y="449791"/>
            <a:ext cx="7202386" cy="61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06F33-D5C3-41E2-949A-2308805FBBE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99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4152" y="5733256"/>
            <a:ext cx="1695832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88640"/>
            <a:ext cx="6659835" cy="1042432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Nachhaltig leben &amp;  arbeiten</a:t>
            </a:r>
          </a:p>
          <a:p>
            <a:pPr algn="r">
              <a:spcBef>
                <a:spcPts val="0"/>
              </a:spcBef>
            </a:pPr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Fokus</a:t>
            </a:r>
          </a:p>
          <a:p>
            <a:pPr algn="r">
              <a:spcBef>
                <a:spcPts val="0"/>
              </a:spcBef>
            </a:pPr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2014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4152" y="6503162"/>
            <a:ext cx="3135992" cy="276999"/>
          </a:xfrm>
          <a:prstGeom prst="rect">
            <a:avLst/>
          </a:prstGeom>
          <a:solidFill>
            <a:srgbClr val="F2F2F2">
              <a:alpha val="63137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/>
              <a:t>Erstellt von Andreas Luttmer-Bensmann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539" r="15732" b="28702"/>
          <a:stretch/>
        </p:blipFill>
        <p:spPr>
          <a:xfrm>
            <a:off x="2279431" y="676448"/>
            <a:ext cx="4765383" cy="58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Bildungsarbeit im Verband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2856"/>
            <a:ext cx="5987008" cy="3992563"/>
          </a:xfrm>
        </p:spPr>
        <p:txBody>
          <a:bodyPr/>
          <a:lstStyle/>
          <a:p>
            <a:r>
              <a:rPr lang="de-DE" dirty="0" smtClean="0"/>
              <a:t>Vorschlag für Bildungsveranstaltung</a:t>
            </a:r>
          </a:p>
          <a:p>
            <a:pPr lvl="1"/>
            <a:r>
              <a:rPr lang="de-DE" dirty="0" smtClean="0"/>
              <a:t>Was ist Tätigkeitsgesellschaft</a:t>
            </a:r>
          </a:p>
          <a:p>
            <a:pPr lvl="1"/>
            <a:r>
              <a:rPr lang="de-DE" dirty="0" smtClean="0"/>
              <a:t>Wie können wir Tätigkeitsgesellschaft verwirklichen</a:t>
            </a:r>
          </a:p>
          <a:p>
            <a:pPr lvl="1"/>
            <a:r>
              <a:rPr lang="de-DE" dirty="0" smtClean="0"/>
              <a:t>Wo lebe ich sinnvoll</a:t>
            </a:r>
          </a:p>
          <a:p>
            <a:r>
              <a:rPr lang="de-DE" dirty="0" smtClean="0"/>
              <a:t>Bereitstellung von Materialien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3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Katholikentag in Regensburg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5987008" cy="3992563"/>
          </a:xfrm>
        </p:spPr>
        <p:txBody>
          <a:bodyPr/>
          <a:lstStyle/>
          <a:p>
            <a:r>
              <a:rPr lang="de-DE" dirty="0" smtClean="0"/>
              <a:t>28. Mai – 1. Juni 2014 </a:t>
            </a:r>
            <a:br>
              <a:rPr lang="de-DE" dirty="0" smtClean="0"/>
            </a:br>
            <a:r>
              <a:rPr lang="de-DE" dirty="0" smtClean="0"/>
              <a:t>Motto: „Mit Christus Brücken bauen“</a:t>
            </a:r>
          </a:p>
          <a:p>
            <a:pPr lvl="1"/>
            <a:r>
              <a:rPr lang="de-DE" dirty="0" smtClean="0"/>
              <a:t>Stand der KAB mit wechselndem Programm zum Thema</a:t>
            </a:r>
          </a:p>
          <a:p>
            <a:pPr lvl="1"/>
            <a:r>
              <a:rPr lang="de-DE" dirty="0" smtClean="0"/>
              <a:t>Arbeitnehmergottesdienst</a:t>
            </a:r>
          </a:p>
          <a:p>
            <a:pPr lvl="1"/>
            <a:r>
              <a:rPr lang="de-DE" dirty="0" smtClean="0"/>
              <a:t>Treffpunkt für KAB-Mitglieder</a:t>
            </a:r>
          </a:p>
          <a:p>
            <a:pPr lvl="1"/>
            <a:r>
              <a:rPr lang="de-DE" dirty="0" smtClean="0"/>
              <a:t>Mitwirkung im Programm des Katholikentages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" b="97849" l="1240" r="96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7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Betriebsrats- und Europawahlen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444208" cy="3992563"/>
          </a:xfrm>
        </p:spPr>
        <p:txBody>
          <a:bodyPr/>
          <a:lstStyle/>
          <a:p>
            <a:r>
              <a:rPr lang="de-DE" dirty="0" smtClean="0"/>
              <a:t>Betriebsratswahlen März – Mai 2014</a:t>
            </a:r>
          </a:p>
          <a:p>
            <a:r>
              <a:rPr lang="de-DE" dirty="0" smtClean="0"/>
              <a:t>Europawahl 25. Mai 2014</a:t>
            </a:r>
          </a:p>
          <a:p>
            <a:pPr lvl="1"/>
            <a:r>
              <a:rPr lang="de-DE" dirty="0" smtClean="0"/>
              <a:t>Sinn von Wahlen</a:t>
            </a:r>
          </a:p>
          <a:p>
            <a:pPr lvl="1"/>
            <a:r>
              <a:rPr lang="de-DE" dirty="0" smtClean="0"/>
              <a:t>demokratische Beteiligung </a:t>
            </a:r>
          </a:p>
          <a:p>
            <a:pPr lvl="2"/>
            <a:r>
              <a:rPr lang="de-DE" dirty="0" smtClean="0"/>
              <a:t>im Betriebe</a:t>
            </a:r>
          </a:p>
          <a:p>
            <a:pPr lvl="2"/>
            <a:r>
              <a:rPr lang="de-DE" dirty="0" smtClean="0"/>
              <a:t>in Europa</a:t>
            </a:r>
          </a:p>
          <a:p>
            <a:pPr lvl="1"/>
            <a:r>
              <a:rPr lang="de-DE" dirty="0" smtClean="0"/>
              <a:t>„Stimme erheben, nicht abgeben“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6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Aktionswoche 2014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336704" cy="3992563"/>
          </a:xfrm>
        </p:spPr>
        <p:txBody>
          <a:bodyPr/>
          <a:lstStyle/>
          <a:p>
            <a:pPr lvl="1"/>
            <a:r>
              <a:rPr lang="de-DE" dirty="0" smtClean="0"/>
              <a:t>Befragungen/Gespräche vor </a:t>
            </a:r>
            <a:r>
              <a:rPr lang="de-DE" dirty="0"/>
              <a:t>Ort zum Thema „Wo erlebst Du Sinn</a:t>
            </a:r>
            <a:r>
              <a:rPr lang="de-DE" dirty="0" smtClean="0"/>
              <a:t>?“</a:t>
            </a:r>
          </a:p>
          <a:p>
            <a:pPr lvl="2"/>
            <a:r>
              <a:rPr lang="de-DE" dirty="0" smtClean="0"/>
              <a:t>Erstellung von Puzzleteilen mit Kernaussage und Bild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SinnWelten</a:t>
            </a:r>
            <a:r>
              <a:rPr lang="de-DE" dirty="0" smtClean="0"/>
              <a:t>“ - Ausstellungen auf Orts-, Bezirks-, Diözesanebene mit:</a:t>
            </a:r>
          </a:p>
          <a:p>
            <a:pPr lvl="2"/>
            <a:r>
              <a:rPr lang="de-DE" dirty="0" smtClean="0"/>
              <a:t>Präsentation der gesammelten Puzzleteile</a:t>
            </a:r>
          </a:p>
          <a:p>
            <a:pPr lvl="2"/>
            <a:r>
              <a:rPr lang="de-DE" dirty="0" smtClean="0"/>
              <a:t>Präsentation </a:t>
            </a:r>
            <a:r>
              <a:rPr lang="de-DE" dirty="0" err="1" smtClean="0"/>
              <a:t>derTätigkeitsgesellschaft</a:t>
            </a:r>
            <a:endParaRPr lang="de-DE" dirty="0" smtClean="0"/>
          </a:p>
          <a:p>
            <a:pPr lvl="2"/>
            <a:r>
              <a:rPr lang="de-DE" dirty="0" smtClean="0"/>
              <a:t>Gottesdienst</a:t>
            </a:r>
          </a:p>
          <a:p>
            <a:pPr lvl="2"/>
            <a:r>
              <a:rPr lang="de-DE" dirty="0" smtClean="0"/>
              <a:t>Gespräche </a:t>
            </a:r>
            <a:r>
              <a:rPr lang="de-DE" dirty="0"/>
              <a:t>mit Politiker/‐</a:t>
            </a:r>
            <a:r>
              <a:rPr lang="de-DE" dirty="0" smtClean="0"/>
              <a:t>innen</a:t>
            </a:r>
          </a:p>
          <a:p>
            <a:pPr lvl="2"/>
            <a:r>
              <a:rPr lang="de-DE" dirty="0" smtClean="0"/>
              <a:t>Kulturakzenten</a:t>
            </a:r>
          </a:p>
          <a:p>
            <a:pPr lvl="2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" b="97849" l="1240" r="96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Größtes </a:t>
            </a:r>
            <a:r>
              <a:rPr lang="de-DE" sz="3600" dirty="0" err="1" smtClean="0"/>
              <a:t>SinnPuzzle</a:t>
            </a:r>
            <a:r>
              <a:rPr lang="de-DE" sz="3600" dirty="0" smtClean="0"/>
              <a:t> der Welt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048672" cy="3992563"/>
          </a:xfrm>
        </p:spPr>
        <p:txBody>
          <a:bodyPr/>
          <a:lstStyle/>
          <a:p>
            <a:r>
              <a:rPr lang="de-DE" dirty="0" smtClean="0"/>
              <a:t>15. November 2014</a:t>
            </a:r>
          </a:p>
          <a:p>
            <a:pPr lvl="1"/>
            <a:r>
              <a:rPr lang="de-DE" dirty="0"/>
              <a:t>Bundeszentrale Aktion</a:t>
            </a:r>
          </a:p>
          <a:p>
            <a:pPr lvl="1"/>
            <a:r>
              <a:rPr lang="de-DE" dirty="0" smtClean="0"/>
              <a:t>Zusammenführung aller erstellten Puzzleteile</a:t>
            </a:r>
          </a:p>
          <a:p>
            <a:pPr lvl="1"/>
            <a:r>
              <a:rPr lang="de-DE" dirty="0" smtClean="0"/>
              <a:t>Öffentlichkeitswirksamer Ort</a:t>
            </a:r>
            <a:r>
              <a:rPr lang="de-DE" dirty="0"/>
              <a:t> </a:t>
            </a:r>
            <a:r>
              <a:rPr lang="de-DE" dirty="0" smtClean="0"/>
              <a:t>(noch offen)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Verbandsschwerpunkt 2012-2015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" y="1556792"/>
            <a:ext cx="4937761" cy="4680520"/>
          </a:xfrm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4032448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2012 Klug Kaufen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2013 Richtig Steuern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2014 Sinnvoll Leben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2015 Gut Wirtschaften</a:t>
            </a:r>
            <a:endParaRPr lang="de-DE" b="1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0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Grundannahmen Nachhaltigkeit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60663" y="5805264"/>
            <a:ext cx="511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Nachhaltigkeitsdreieck</a:t>
            </a:r>
            <a:endParaRPr lang="de-DE" sz="2800" b="1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02060" y="1412776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Nachhaltigkeit heißt:</a:t>
            </a:r>
          </a:p>
          <a:p>
            <a:pPr algn="ctr"/>
            <a:r>
              <a:rPr lang="de-DE" sz="2400" b="1" dirty="0" smtClean="0"/>
              <a:t>Ökonomie – Ökologie – Soziales</a:t>
            </a:r>
            <a:br>
              <a:rPr lang="de-DE" sz="2400" b="1" dirty="0" smtClean="0"/>
            </a:br>
            <a:r>
              <a:rPr lang="de-DE" sz="2400" b="1" dirty="0" smtClean="0"/>
              <a:t>im Gleichgewicht</a:t>
            </a:r>
            <a:endParaRPr lang="de-D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"/>
          <a:stretch/>
        </p:blipFill>
        <p:spPr bwMode="auto">
          <a:xfrm>
            <a:off x="600456" y="2653148"/>
            <a:ext cx="7067888" cy="30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Grundannahmen Nachhaltigkeit</a:t>
            </a:r>
            <a:endParaRPr lang="de-DE" sz="36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3" name="Inhaltsplatzhalter 1"/>
          <p:cNvSpPr txBox="1">
            <a:spLocks/>
          </p:cNvSpPr>
          <p:nvPr/>
        </p:nvSpPr>
        <p:spPr>
          <a:xfrm>
            <a:off x="523999" y="1467341"/>
            <a:ext cx="7920880" cy="12109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99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99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2800" dirty="0" smtClean="0"/>
              <a:t>„Was kommt, soll so sein, dass es bleiben kann.“ </a:t>
            </a:r>
            <a:r>
              <a:rPr lang="de-DE" sz="1200" dirty="0" smtClean="0"/>
              <a:t>(G. Bachmann, Generalsekretär des Rates für Nachhaltige Entwicklung)</a:t>
            </a:r>
            <a:endParaRPr lang="de-DE" sz="2800" dirty="0"/>
          </a:p>
        </p:txBody>
      </p:sp>
      <p:pic>
        <p:nvPicPr>
          <p:cNvPr id="4" name="Grafik 3" descr="DSCN07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86" y="2348880"/>
            <a:ext cx="5009454" cy="37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Sinnvoll leben</a:t>
            </a:r>
            <a:br>
              <a:rPr lang="de-DE" dirty="0" smtClean="0"/>
            </a:br>
            <a:r>
              <a:rPr lang="de-DE" dirty="0" smtClean="0"/>
              <a:t>in zwei Dimensionen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1713"/>
            <a:ext cx="2348236" cy="22851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491713"/>
            <a:ext cx="1245949" cy="214186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7544" y="4653136"/>
            <a:ext cx="3985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2800" kern="0" dirty="0">
                <a:solidFill>
                  <a:srgbClr val="DA1F28"/>
                </a:solidFill>
                <a:latin typeface="Arial"/>
              </a:rPr>
              <a:t>Lebe ich mein persönliches Leben sinnvoll?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99992" y="4653136"/>
            <a:ext cx="393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2800" kern="0" dirty="0">
                <a:solidFill>
                  <a:srgbClr val="DA1F28"/>
                </a:solidFill>
                <a:latin typeface="Arial"/>
              </a:rPr>
              <a:t>Leben wir </a:t>
            </a: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/>
            </a:r>
            <a:br>
              <a:rPr lang="de-DE" sz="2800" kern="0" dirty="0" smtClean="0">
                <a:solidFill>
                  <a:srgbClr val="DA1F28"/>
                </a:solidFill>
                <a:latin typeface="Arial"/>
              </a:rPr>
            </a:b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>als Verband</a:t>
            </a:r>
            <a:br>
              <a:rPr lang="de-DE" sz="2800" kern="0" dirty="0" smtClean="0">
                <a:solidFill>
                  <a:srgbClr val="DA1F28"/>
                </a:solidFill>
                <a:latin typeface="Arial"/>
              </a:rPr>
            </a:b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>sinnvoll</a:t>
            </a:r>
            <a:r>
              <a:rPr lang="de-DE" sz="2800" kern="0" dirty="0">
                <a:solidFill>
                  <a:srgbClr val="DA1F28"/>
                </a:solidFill>
                <a:latin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Leitgedanken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370335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9900"/>
                </a:solidFill>
              </a:rPr>
              <a:t>Was uns die Zukunft weist:</a:t>
            </a:r>
          </a:p>
          <a:p>
            <a:r>
              <a:rPr lang="de-DE" sz="2400" dirty="0" smtClean="0">
                <a:solidFill>
                  <a:schemeClr val="accent2"/>
                </a:solidFill>
              </a:rPr>
              <a:t>Vision Tätigkeitsgesellschaft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" name="Zierrahmen 2"/>
          <p:cNvSpPr/>
          <p:nvPr/>
        </p:nvSpPr>
        <p:spPr>
          <a:xfrm>
            <a:off x="755576" y="4725144"/>
            <a:ext cx="4320480" cy="1299592"/>
          </a:xfrm>
          <a:prstGeom prst="plaque">
            <a:avLst>
              <a:gd name="adj" fmla="val 316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73160" y="5520680"/>
            <a:ext cx="4284000" cy="57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67991" y="4842892"/>
            <a:ext cx="4104456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9900"/>
                </a:solidFill>
              </a:rPr>
              <a:t>Was uns trägt: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c</a:t>
            </a:r>
            <a:r>
              <a:rPr lang="de-DE" sz="2400" dirty="0" smtClean="0">
                <a:solidFill>
                  <a:schemeClr val="accent2"/>
                </a:solidFill>
              </a:rPr>
              <a:t>hristliches Menschenbild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verbandliche Spiritualität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718" y="1484784"/>
            <a:ext cx="3384196" cy="329322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073862" y="2144004"/>
            <a:ext cx="3257182" cy="2658360"/>
            <a:chOff x="5073862" y="2144004"/>
            <a:chExt cx="3257182" cy="2658360"/>
          </a:xfrm>
        </p:grpSpPr>
        <p:sp>
          <p:nvSpPr>
            <p:cNvPr id="12" name="Rechteck 9"/>
            <p:cNvSpPr/>
            <p:nvPr/>
          </p:nvSpPr>
          <p:spPr>
            <a:xfrm>
              <a:off x="6163081" y="2866828"/>
              <a:ext cx="1286338" cy="1051085"/>
            </a:xfrm>
            <a:custGeom>
              <a:avLst/>
              <a:gdLst/>
              <a:ahLst/>
              <a:cxnLst/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lnTo>
                    <a:pt x="1943026" y="2298789"/>
                  </a:ln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Sinn des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Lebens</a:t>
              </a:r>
            </a:p>
          </p:txBody>
        </p:sp>
        <p:sp>
          <p:nvSpPr>
            <p:cNvPr id="13" name="Rechteck 9"/>
            <p:cNvSpPr/>
            <p:nvPr/>
          </p:nvSpPr>
          <p:spPr>
            <a:xfrm>
              <a:off x="7246528" y="2866828"/>
              <a:ext cx="1084198" cy="1051085"/>
            </a:xfrm>
            <a:custGeom>
              <a:avLst/>
              <a:gdLst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1027584 w 1945564"/>
                <a:gd name="connsiteY9" fmla="*/ 1938823 h 2304186"/>
                <a:gd name="connsiteX10" fmla="*/ 748979 w 1945564"/>
                <a:gd name="connsiteY10" fmla="*/ 2298392 h 2304186"/>
                <a:gd name="connsiteX11" fmla="*/ 0 w 1945564"/>
                <a:gd name="connsiteY11" fmla="*/ 2298789 h 2304186"/>
                <a:gd name="connsiteX12" fmla="*/ 0 w 1945564"/>
                <a:gd name="connsiteY12" fmla="*/ 1494466 h 2304186"/>
                <a:gd name="connsiteX13" fmla="*/ 360040 w 1945564"/>
                <a:gd name="connsiteY13" fmla="*/ 1203257 h 2304186"/>
                <a:gd name="connsiteX14" fmla="*/ 0 w 1945564"/>
                <a:gd name="connsiteY14" fmla="*/ 1016092 h 2304186"/>
                <a:gd name="connsiteX15" fmla="*/ 0 w 1945564"/>
                <a:gd name="connsiteY15" fmla="*/ 359970 h 2304186"/>
                <a:gd name="connsiteX16" fmla="*/ 750169 w 1945564"/>
                <a:gd name="connsiteY16" fmla="*/ 359573 h 2304186"/>
                <a:gd name="connsiteX17" fmla="*/ 1028774 w 1945564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5564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1945647" y="1203130"/>
                    <a:pt x="1944984" y="1286553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E646A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Soziale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Sicher-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heit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Rechteck 9"/>
            <p:cNvSpPr/>
            <p:nvPr/>
          </p:nvSpPr>
          <p:spPr>
            <a:xfrm>
              <a:off x="5076979" y="2866861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1027584 w 2308299"/>
                <a:gd name="connsiteY10" fmla="*/ 1938823 h 2304186"/>
                <a:gd name="connsiteX11" fmla="*/ 748979 w 2308299"/>
                <a:gd name="connsiteY11" fmla="*/ 2298392 h 2304186"/>
                <a:gd name="connsiteX12" fmla="*/ 0 w 2308299"/>
                <a:gd name="connsiteY12" fmla="*/ 2298789 h 2304186"/>
                <a:gd name="connsiteX13" fmla="*/ 0 w 2308299"/>
                <a:gd name="connsiteY13" fmla="*/ 1494466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lnTo>
                    <a:pt x="0" y="1016092"/>
                  </a:ln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232F9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Verteilungs-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gerechtig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-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keit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Rechteck 9"/>
            <p:cNvSpPr/>
            <p:nvPr/>
          </p:nvSpPr>
          <p:spPr>
            <a:xfrm>
              <a:off x="5076979" y="3751279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0 w 2308299"/>
                <a:gd name="connsiteY13" fmla="*/ 1016092 h 2304186"/>
                <a:gd name="connsiteX14" fmla="*/ 0 w 2308299"/>
                <a:gd name="connsiteY14" fmla="*/ 359970 h 2304186"/>
                <a:gd name="connsiteX15" fmla="*/ 750169 w 2308299"/>
                <a:gd name="connsiteY15" fmla="*/ 359573 h 2304186"/>
                <a:gd name="connsiteX16" fmla="*/ 1028774 w 2308299"/>
                <a:gd name="connsiteY16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lnTo>
                    <a:pt x="0" y="1016092"/>
                  </a:ln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Regionales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Wirtschaften</a:t>
              </a:r>
            </a:p>
          </p:txBody>
        </p:sp>
        <p:sp>
          <p:nvSpPr>
            <p:cNvPr id="16" name="Rechteck 9"/>
            <p:cNvSpPr/>
            <p:nvPr/>
          </p:nvSpPr>
          <p:spPr>
            <a:xfrm>
              <a:off x="6163081" y="3751279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Politik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von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unten</a:t>
              </a:r>
            </a:p>
          </p:txBody>
        </p:sp>
        <p:sp>
          <p:nvSpPr>
            <p:cNvPr id="17" name="Rechteck 9"/>
            <p:cNvSpPr/>
            <p:nvPr/>
          </p:nvSpPr>
          <p:spPr>
            <a:xfrm>
              <a:off x="7246846" y="3751279"/>
              <a:ext cx="108419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748979 w 1945564"/>
                <a:gd name="connsiteY9" fmla="*/ 2298392 h 2304186"/>
                <a:gd name="connsiteX10" fmla="*/ 0 w 1945564"/>
                <a:gd name="connsiteY10" fmla="*/ 2298789 h 2304186"/>
                <a:gd name="connsiteX11" fmla="*/ 0 w 1945564"/>
                <a:gd name="connsiteY11" fmla="*/ 1494466 h 2304186"/>
                <a:gd name="connsiteX12" fmla="*/ 360040 w 1945564"/>
                <a:gd name="connsiteY12" fmla="*/ 1203257 h 2304186"/>
                <a:gd name="connsiteX13" fmla="*/ 0 w 1945564"/>
                <a:gd name="connsiteY13" fmla="*/ 1016092 h 2304186"/>
                <a:gd name="connsiteX14" fmla="*/ 0 w 1945564"/>
                <a:gd name="connsiteY14" fmla="*/ 359970 h 2304186"/>
                <a:gd name="connsiteX15" fmla="*/ 750169 w 1945564"/>
                <a:gd name="connsiteY15" fmla="*/ 359573 h 2304186"/>
                <a:gd name="connsiteX16" fmla="*/ 1028774 w 1945564"/>
                <a:gd name="connsiteY16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5564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1945647" y="1203130"/>
                    <a:pt x="1944984" y="1286553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06D4D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Öko-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logische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Erneuerung</a:t>
              </a:r>
            </a:p>
          </p:txBody>
        </p:sp>
        <p:sp>
          <p:nvSpPr>
            <p:cNvPr id="18" name="Rechteck 9"/>
            <p:cNvSpPr/>
            <p:nvPr/>
          </p:nvSpPr>
          <p:spPr>
            <a:xfrm>
              <a:off x="7246845" y="2144728"/>
              <a:ext cx="1084198" cy="887062"/>
            </a:xfrm>
            <a:custGeom>
              <a:avLst/>
              <a:gdLst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1027584 w 1945564"/>
                <a:gd name="connsiteY9" fmla="*/ 1938823 h 2304186"/>
                <a:gd name="connsiteX10" fmla="*/ 748979 w 1945564"/>
                <a:gd name="connsiteY10" fmla="*/ 2298392 h 2304186"/>
                <a:gd name="connsiteX11" fmla="*/ 0 w 1945564"/>
                <a:gd name="connsiteY11" fmla="*/ 2298789 h 2304186"/>
                <a:gd name="connsiteX12" fmla="*/ 0 w 1945564"/>
                <a:gd name="connsiteY12" fmla="*/ 1494466 h 2304186"/>
                <a:gd name="connsiteX13" fmla="*/ 360040 w 1945564"/>
                <a:gd name="connsiteY13" fmla="*/ 1203257 h 2304186"/>
                <a:gd name="connsiteX14" fmla="*/ 0 w 1945564"/>
                <a:gd name="connsiteY14" fmla="*/ 1016092 h 2304186"/>
                <a:gd name="connsiteX15" fmla="*/ 0 w 1945564"/>
                <a:gd name="connsiteY15" fmla="*/ 359970 h 2304186"/>
                <a:gd name="connsiteX16" fmla="*/ 750169 w 1945564"/>
                <a:gd name="connsiteY16" fmla="*/ 359573 h 2304186"/>
                <a:gd name="connsiteX17" fmla="*/ 1028774 w 1945564"/>
                <a:gd name="connsiteY17" fmla="*/ 4 h 2304186"/>
                <a:gd name="connsiteX0" fmla="*/ 1028774 w 1945564"/>
                <a:gd name="connsiteY0" fmla="*/ 3 h 2329585"/>
                <a:gd name="connsiteX1" fmla="*/ 1226418 w 1945564"/>
                <a:gd name="connsiteY1" fmla="*/ 384971 h 2329585"/>
                <a:gd name="connsiteX2" fmla="*/ 1944216 w 1945564"/>
                <a:gd name="connsiteY2" fmla="*/ 385369 h 2329585"/>
                <a:gd name="connsiteX3" fmla="*/ 1945556 w 1945564"/>
                <a:gd name="connsiteY3" fmla="*/ 1038228 h 2329585"/>
                <a:gd name="connsiteX4" fmla="*/ 1944761 w 1945564"/>
                <a:gd name="connsiteY4" fmla="*/ 1527178 h 2329585"/>
                <a:gd name="connsiteX5" fmla="*/ 1944216 w 1945564"/>
                <a:gd name="connsiteY5" fmla="*/ 2329585 h 2329585"/>
                <a:gd name="connsiteX6" fmla="*/ 1943037 w 1945564"/>
                <a:gd name="connsiteY6" fmla="*/ 2329585 h 2329585"/>
                <a:gd name="connsiteX7" fmla="*/ 1943026 w 1945564"/>
                <a:gd name="connsiteY7" fmla="*/ 2324188 h 2329585"/>
                <a:gd name="connsiteX8" fmla="*/ 1225228 w 1945564"/>
                <a:gd name="connsiteY8" fmla="*/ 2323790 h 2329585"/>
                <a:gd name="connsiteX9" fmla="*/ 1027584 w 1945564"/>
                <a:gd name="connsiteY9" fmla="*/ 1964222 h 2329585"/>
                <a:gd name="connsiteX10" fmla="*/ 748979 w 1945564"/>
                <a:gd name="connsiteY10" fmla="*/ 2323791 h 2329585"/>
                <a:gd name="connsiteX11" fmla="*/ 0 w 1945564"/>
                <a:gd name="connsiteY11" fmla="*/ 2324188 h 2329585"/>
                <a:gd name="connsiteX12" fmla="*/ 0 w 1945564"/>
                <a:gd name="connsiteY12" fmla="*/ 1519865 h 2329585"/>
                <a:gd name="connsiteX13" fmla="*/ 360040 w 1945564"/>
                <a:gd name="connsiteY13" fmla="*/ 1228656 h 2329585"/>
                <a:gd name="connsiteX14" fmla="*/ 0 w 1945564"/>
                <a:gd name="connsiteY14" fmla="*/ 1041491 h 2329585"/>
                <a:gd name="connsiteX15" fmla="*/ 0 w 1945564"/>
                <a:gd name="connsiteY15" fmla="*/ 385369 h 2329585"/>
                <a:gd name="connsiteX16" fmla="*/ 750169 w 1945564"/>
                <a:gd name="connsiteY16" fmla="*/ 384972 h 2329585"/>
                <a:gd name="connsiteX17" fmla="*/ 1028774 w 1945564"/>
                <a:gd name="connsiteY17" fmla="*/ 3 h 2329585"/>
                <a:gd name="connsiteX0" fmla="*/ 750169 w 1945564"/>
                <a:gd name="connsiteY0" fmla="*/ 1 h 1944614"/>
                <a:gd name="connsiteX1" fmla="*/ 1226418 w 1945564"/>
                <a:gd name="connsiteY1" fmla="*/ 0 h 1944614"/>
                <a:gd name="connsiteX2" fmla="*/ 1944216 w 1945564"/>
                <a:gd name="connsiteY2" fmla="*/ 398 h 1944614"/>
                <a:gd name="connsiteX3" fmla="*/ 1945556 w 1945564"/>
                <a:gd name="connsiteY3" fmla="*/ 653257 h 1944614"/>
                <a:gd name="connsiteX4" fmla="*/ 1944761 w 1945564"/>
                <a:gd name="connsiteY4" fmla="*/ 1142207 h 1944614"/>
                <a:gd name="connsiteX5" fmla="*/ 1944216 w 1945564"/>
                <a:gd name="connsiteY5" fmla="*/ 1944614 h 1944614"/>
                <a:gd name="connsiteX6" fmla="*/ 1943037 w 1945564"/>
                <a:gd name="connsiteY6" fmla="*/ 1944614 h 1944614"/>
                <a:gd name="connsiteX7" fmla="*/ 1943026 w 1945564"/>
                <a:gd name="connsiteY7" fmla="*/ 1939217 h 1944614"/>
                <a:gd name="connsiteX8" fmla="*/ 1225228 w 1945564"/>
                <a:gd name="connsiteY8" fmla="*/ 1938819 h 1944614"/>
                <a:gd name="connsiteX9" fmla="*/ 1027584 w 1945564"/>
                <a:gd name="connsiteY9" fmla="*/ 1579251 h 1944614"/>
                <a:gd name="connsiteX10" fmla="*/ 748979 w 1945564"/>
                <a:gd name="connsiteY10" fmla="*/ 1938820 h 1944614"/>
                <a:gd name="connsiteX11" fmla="*/ 0 w 1945564"/>
                <a:gd name="connsiteY11" fmla="*/ 1939217 h 1944614"/>
                <a:gd name="connsiteX12" fmla="*/ 0 w 1945564"/>
                <a:gd name="connsiteY12" fmla="*/ 1134894 h 1944614"/>
                <a:gd name="connsiteX13" fmla="*/ 360040 w 1945564"/>
                <a:gd name="connsiteY13" fmla="*/ 843685 h 1944614"/>
                <a:gd name="connsiteX14" fmla="*/ 0 w 1945564"/>
                <a:gd name="connsiteY14" fmla="*/ 656520 h 1944614"/>
                <a:gd name="connsiteX15" fmla="*/ 0 w 1945564"/>
                <a:gd name="connsiteY15" fmla="*/ 398 h 1944614"/>
                <a:gd name="connsiteX16" fmla="*/ 750169 w 1945564"/>
                <a:gd name="connsiteY16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5564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1945647" y="843558"/>
                    <a:pt x="1944984" y="926981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cubicBezTo>
                    <a:pt x="64809" y="959165"/>
                    <a:pt x="360431" y="1452876"/>
                    <a:pt x="360040" y="843685"/>
                  </a:cubicBezTo>
                  <a:cubicBezTo>
                    <a:pt x="358862" y="313450"/>
                    <a:pt x="63656" y="770841"/>
                    <a:pt x="0" y="656520"/>
                  </a:cubicBez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25D208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Erwerbs-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arbeit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teilen</a:t>
              </a:r>
            </a:p>
          </p:txBody>
        </p:sp>
        <p:sp>
          <p:nvSpPr>
            <p:cNvPr id="19" name="Rechteck 9"/>
            <p:cNvSpPr/>
            <p:nvPr/>
          </p:nvSpPr>
          <p:spPr>
            <a:xfrm>
              <a:off x="6159652" y="2144004"/>
              <a:ext cx="1286338" cy="887062"/>
            </a:xfrm>
            <a:custGeom>
              <a:avLst/>
              <a:gdLst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360040 w 2308299"/>
                <a:gd name="connsiteY14" fmla="*/ 843685 h 1944614"/>
                <a:gd name="connsiteX15" fmla="*/ 0 w 2308299"/>
                <a:gd name="connsiteY15" fmla="*/ 656520 h 1944614"/>
                <a:gd name="connsiteX16" fmla="*/ 0 w 2308299"/>
                <a:gd name="connsiteY16" fmla="*/ 398 h 1944614"/>
                <a:gd name="connsiteX17" fmla="*/ 750169 w 2308299"/>
                <a:gd name="connsiteY17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2005707" y="780588"/>
                    <a:pt x="2307109" y="307975"/>
                    <a:pt x="2308299" y="843756"/>
                  </a:cubicBezTo>
                  <a:cubicBezTo>
                    <a:pt x="2308695" y="1461293"/>
                    <a:pt x="2004912" y="945502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cubicBezTo>
                    <a:pt x="64809" y="959165"/>
                    <a:pt x="360431" y="1452876"/>
                    <a:pt x="360040" y="843685"/>
                  </a:cubicBezTo>
                  <a:cubicBezTo>
                    <a:pt x="358862" y="313450"/>
                    <a:pt x="63656" y="770841"/>
                    <a:pt x="0" y="656520"/>
                  </a:cubicBez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3838F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Neue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Formen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der Arbeit</a:t>
              </a:r>
            </a:p>
          </p:txBody>
        </p:sp>
        <p:sp>
          <p:nvSpPr>
            <p:cNvPr id="20" name="Rechteck 9"/>
            <p:cNvSpPr/>
            <p:nvPr/>
          </p:nvSpPr>
          <p:spPr>
            <a:xfrm>
              <a:off x="5073862" y="2144004"/>
              <a:ext cx="1286338" cy="887062"/>
            </a:xfrm>
            <a:custGeom>
              <a:avLst/>
              <a:gdLst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360040 w 2308299"/>
                <a:gd name="connsiteY14" fmla="*/ 843685 h 1944614"/>
                <a:gd name="connsiteX15" fmla="*/ 0 w 2308299"/>
                <a:gd name="connsiteY15" fmla="*/ 656520 h 1944614"/>
                <a:gd name="connsiteX16" fmla="*/ 0 w 2308299"/>
                <a:gd name="connsiteY16" fmla="*/ 398 h 1944614"/>
                <a:gd name="connsiteX17" fmla="*/ 750169 w 2308299"/>
                <a:gd name="connsiteY17" fmla="*/ 1 h 1944614"/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0 w 2308299"/>
                <a:gd name="connsiteY14" fmla="*/ 656520 h 1944614"/>
                <a:gd name="connsiteX15" fmla="*/ 0 w 2308299"/>
                <a:gd name="connsiteY15" fmla="*/ 398 h 1944614"/>
                <a:gd name="connsiteX16" fmla="*/ 750169 w 2308299"/>
                <a:gd name="connsiteY16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8299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2005707" y="780588"/>
                    <a:pt x="2307109" y="307975"/>
                    <a:pt x="2308299" y="843756"/>
                  </a:cubicBezTo>
                  <a:cubicBezTo>
                    <a:pt x="2308695" y="1461293"/>
                    <a:pt x="2004912" y="945502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lnTo>
                    <a:pt x="0" y="656520"/>
                  </a:ln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Triade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der 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Arbeit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3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Haltestellen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7544" y="2133600"/>
            <a:ext cx="8219256" cy="39925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Symbol des Leitantrages 2012-2015</a:t>
            </a:r>
            <a:br>
              <a:rPr lang="de-DE" dirty="0"/>
            </a:br>
            <a:r>
              <a:rPr lang="de-DE" dirty="0"/>
              <a:t>Anregung zum:</a:t>
            </a:r>
          </a:p>
          <a:p>
            <a:pPr lvl="1"/>
            <a:r>
              <a:rPr lang="de-DE" dirty="0"/>
              <a:t>Anhalten</a:t>
            </a:r>
          </a:p>
          <a:p>
            <a:pPr lvl="1"/>
            <a:r>
              <a:rPr lang="de-DE" dirty="0"/>
              <a:t>Aussteigen</a:t>
            </a:r>
          </a:p>
          <a:p>
            <a:pPr lvl="1"/>
            <a:r>
              <a:rPr lang="de-DE" dirty="0"/>
              <a:t>Umschauen</a:t>
            </a:r>
          </a:p>
          <a:p>
            <a:pPr lvl="1"/>
            <a:r>
              <a:rPr lang="de-DE" dirty="0"/>
              <a:t>Handeln</a:t>
            </a:r>
          </a:p>
          <a:p>
            <a:pPr lvl="1"/>
            <a:r>
              <a:rPr lang="de-DE" dirty="0"/>
              <a:t>Umsteigen</a:t>
            </a:r>
          </a:p>
          <a:p>
            <a:pPr lvl="1"/>
            <a:r>
              <a:rPr lang="de-DE" dirty="0"/>
              <a:t>Einsteigen</a:t>
            </a:r>
          </a:p>
          <a:p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2002271" cy="3750921"/>
          </a:xfr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6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Zentrale Haltestellen 2014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Arbeits- und Lesebuch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Bildungsarbeit im Verband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Katholikentag in Regensburg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Betriebsrats- und Europawahlen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Aktionswoche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Größtes </a:t>
            </a:r>
            <a:r>
              <a:rPr lang="de-DE" dirty="0" err="1" smtClean="0"/>
              <a:t>SinnPuzzle</a:t>
            </a:r>
            <a:r>
              <a:rPr lang="de-DE" dirty="0" smtClean="0"/>
              <a:t> der Welt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8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Aktions- und Lesebuch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5987008" cy="3992563"/>
          </a:xfrm>
        </p:spPr>
        <p:txBody>
          <a:bodyPr/>
          <a:lstStyle/>
          <a:p>
            <a:r>
              <a:rPr lang="de-DE" dirty="0"/>
              <a:t>Engagement für die Tätigkeitsgesellschaft</a:t>
            </a:r>
          </a:p>
          <a:p>
            <a:pPr lvl="1"/>
            <a:r>
              <a:rPr lang="de-DE" dirty="0"/>
              <a:t>Praxiserfahrung in einzelne </a:t>
            </a:r>
            <a:r>
              <a:rPr lang="de-DE" dirty="0" smtClean="0"/>
              <a:t>Elementen der Tätigkeitsgesellschaft</a:t>
            </a:r>
            <a:endParaRPr lang="de-DE" sz="2000" dirty="0"/>
          </a:p>
          <a:p>
            <a:pPr lvl="1"/>
            <a:r>
              <a:rPr lang="de-DE" dirty="0"/>
              <a:t>Reflexion: Warum ist das für mich sinnvoll?</a:t>
            </a:r>
          </a:p>
          <a:p>
            <a:r>
              <a:rPr lang="de-DE" dirty="0"/>
              <a:t>Biblische und spirituelle Impulse</a:t>
            </a:r>
          </a:p>
          <a:p>
            <a:r>
              <a:rPr lang="de-DE" dirty="0"/>
              <a:t>Sinnerfahrungen von Menschen</a:t>
            </a:r>
          </a:p>
          <a:p>
            <a:r>
              <a:rPr lang="de-DE" dirty="0"/>
              <a:t>Impulse für Gruppen und einzelne  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5" b="77348" l="71864" r="99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59" b="21004"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Bildschirmpräsentation (4:3)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Standarddesign</vt:lpstr>
      <vt:lpstr>PowerPoint-Präsentation</vt:lpstr>
      <vt:lpstr>Verbandsschwerpunkt 2012-2015</vt:lpstr>
      <vt:lpstr>Grundannahmen Nachhaltigkeit </vt:lpstr>
      <vt:lpstr>Grundannahmen Nachhaltigkeit</vt:lpstr>
      <vt:lpstr>Sinnvoll leben in zwei Dimensionen</vt:lpstr>
      <vt:lpstr>Leitgedanken 2014</vt:lpstr>
      <vt:lpstr>Haltestellen</vt:lpstr>
      <vt:lpstr>Zentrale Haltestellen 2014</vt:lpstr>
      <vt:lpstr>Haltestelle Aktions- und Lesebuch</vt:lpstr>
      <vt:lpstr>Haltestelle Bildungsarbeit im Verband</vt:lpstr>
      <vt:lpstr>Haltestelle Katholikentag in Regensburg</vt:lpstr>
      <vt:lpstr>Haltestelle Betriebsrats- und Europawahlen</vt:lpstr>
      <vt:lpstr>Haltestelle Aktionswoche 2014</vt:lpstr>
      <vt:lpstr>Haltestelle Größtes SinnPuzzle der Welt</vt:lpstr>
    </vt:vector>
  </TitlesOfParts>
  <Company>Bischoefliches Generalvikariat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A.Luttmer-Bensmann</dc:creator>
  <cp:lastModifiedBy>Windows User</cp:lastModifiedBy>
  <cp:revision>40</cp:revision>
  <cp:lastPrinted>2014-01-21T10:51:06Z</cp:lastPrinted>
  <dcterms:created xsi:type="dcterms:W3CDTF">2011-02-25T09:01:55Z</dcterms:created>
  <dcterms:modified xsi:type="dcterms:W3CDTF">2014-02-05T17:54:06Z</dcterms:modified>
</cp:coreProperties>
</file>